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56" r:id="rId5"/>
    <p:sldId id="263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6" r:id="rId14"/>
    <p:sldId id="29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72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2F1F6"/>
    <a:srgbClr val="949494"/>
    <a:srgbClr val="0062FF"/>
    <a:srgbClr val="F1F3F4"/>
    <a:srgbClr val="EB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7F6AF-983A-415B-9ABB-6B495104DD9E}" v="1" dt="2023-10-04T14:10:06.589"/>
    <p1510:client id="{3A431C7A-E043-4CD2-89A2-0643B8465658}" v="6" dt="2023-09-30T00:05:14.252"/>
    <p1510:client id="{91E520D4-2A8C-4592-8DF2-80DB1EA6F281}" v="18" dt="2023-10-17T13:40:27.5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0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37166" y="1742666"/>
            <a:ext cx="5200198" cy="1220918"/>
          </a:xfrm>
          <a:prstGeom prst="rect">
            <a:avLst/>
          </a:prstGeom>
          <a:solidFill>
            <a:srgbClr val="0062FF"/>
          </a:solidFill>
        </p:spPr>
        <p:txBody>
          <a:bodyPr wrap="none" lIns="203200" tIns="203200" rIns="203200" bIns="203200" anchor="ctr">
            <a:spAutoFit/>
          </a:bodyPr>
          <a:lstStyle>
            <a:lvl1pPr marL="127000" marR="127000" defTabSz="2438338">
              <a:defRPr sz="57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Título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" name="Ingresar a la sesión…">
            <a:extLst>
              <a:ext uri="{FF2B5EF4-FFF2-40B4-BE49-F238E27FC236}">
                <a16:creationId xmlns:a16="http://schemas.microsoft.com/office/drawing/2014/main" id="{7116CC41-7E58-A05B-790C-4D0CDBD73C4A}"/>
              </a:ext>
            </a:extLst>
          </p:cNvPr>
          <p:cNvSpPr txBox="1"/>
          <p:nvPr userDrawn="1"/>
        </p:nvSpPr>
        <p:spPr>
          <a:xfrm>
            <a:off x="21232024" y="12916792"/>
            <a:ext cx="2789788" cy="7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Realizado por: Magnolia Chipana Muñoz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Verificado por: Andrea Aledo Sánchez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Aprobado por: Ugo Ojeda del Arco</a:t>
            </a:r>
          </a:p>
        </p:txBody>
      </p:sp>
      <p:sp>
        <p:nvSpPr>
          <p:cNvPr id="3" name="Ingresar a la sesión…">
            <a:extLst>
              <a:ext uri="{FF2B5EF4-FFF2-40B4-BE49-F238E27FC236}">
                <a16:creationId xmlns:a16="http://schemas.microsoft.com/office/drawing/2014/main" id="{3183ABFC-3C45-C5C6-A2A9-7064AEA7E7B7}"/>
              </a:ext>
            </a:extLst>
          </p:cNvPr>
          <p:cNvSpPr txBox="1"/>
          <p:nvPr userDrawn="1"/>
        </p:nvSpPr>
        <p:spPr>
          <a:xfrm>
            <a:off x="21232024" y="284556"/>
            <a:ext cx="2789788" cy="34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5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v.2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411D5EF-FA00-1D08-65F9-661924ECE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967" y="496323"/>
            <a:ext cx="1542234" cy="81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7AA43E1-F781-7D6A-1DA6-9FA4AC30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1" r="66091" b="-3710"/>
          <a:stretch/>
        </p:blipFill>
        <p:spPr>
          <a:xfrm>
            <a:off x="561950" y="1384439"/>
            <a:ext cx="1932951" cy="56829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parador2"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Capacitación a estudiantes: Microsoft Teams"/>
          <p:cNvSpPr txBox="1"/>
          <p:nvPr/>
        </p:nvSpPr>
        <p:spPr>
          <a:xfrm>
            <a:off x="406777" y="12820649"/>
            <a:ext cx="55722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>
                    <a:alpha val="68351"/>
                  </a:srgb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Capacitación a estudiantes: Microsoft Teams</a:t>
            </a:r>
          </a:p>
        </p:txBody>
      </p:sp>
      <p:sp>
        <p:nvSpPr>
          <p:cNvPr id="55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88622" y="5454650"/>
            <a:ext cx="5197371" cy="1181100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defRPr sz="7100" b="0">
                <a:solidFill>
                  <a:srgbClr val="0E1F4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/>
              <a:t>Ingresar </a:t>
            </a:r>
            <a:r>
              <a:rPr dirty="0" err="1"/>
              <a:t>título</a:t>
            </a:r>
            <a:endParaRPr dirty="0"/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EE29D58-ADBB-0ECF-6B5C-1DF4B4E14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12" y="481608"/>
            <a:ext cx="2234779" cy="1181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24284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fondo-cierre.jpg" descr="fondo-cie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94" y="941441"/>
            <a:ext cx="4673863" cy="152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3180" y="10839780"/>
            <a:ext cx="4093372" cy="192946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Ingresar texto despedi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79133" y="10441735"/>
            <a:ext cx="7383538" cy="8419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defRPr sz="5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texto despedida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CED0D38D-1C95-11D4-7F92-ED623CA03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00375" y="3438915"/>
            <a:ext cx="3347581" cy="1769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18285876" y="-1"/>
            <a:ext cx="200877" cy="13716001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5584" y="1129767"/>
            <a:ext cx="3979350" cy="12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8695" y="1215407"/>
            <a:ext cx="3453128" cy="1123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826" y="11013624"/>
            <a:ext cx="3453128" cy="1627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de presentación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Subtítulo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4D9F7D77-3CA7-9DFD-D86C-E0A5AD0A1C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116800" y="2963366"/>
            <a:ext cx="2947154" cy="155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465BD-1564-9A04-1ADF-A0CA831739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80" y="0"/>
            <a:ext cx="18414999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whatsapp.com/send/?phone=51965438747&amp;text&amp;type=phone_number&amp;app_absent=0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ngresar Título"/>
          <p:cNvSpPr txBox="1">
            <a:spLocks noGrp="1"/>
          </p:cNvSpPr>
          <p:nvPr>
            <p:ph type="body" idx="21"/>
          </p:nvPr>
        </p:nvSpPr>
        <p:spPr>
          <a:xfrm>
            <a:off x="1037165" y="653501"/>
            <a:ext cx="14107585" cy="2164695"/>
          </a:xfrm>
          <a:prstGeom prst="rect">
            <a:avLst/>
          </a:prstGeom>
        </p:spPr>
        <p:txBody>
          <a:bodyPr wrap="square"/>
          <a:lstStyle/>
          <a:p>
            <a:r>
              <a:rPr lang="es-MX" b="1" dirty="0">
                <a:solidFill>
                  <a:schemeClr val="bg1"/>
                </a:solidFill>
                <a:latin typeface="Publico Headline"/>
              </a:rPr>
              <a:t>¿CÓMO CREAR UNA EVALUACIÓN CON PUNTOS EN CONTRA</a:t>
            </a:r>
            <a:r>
              <a:rPr lang="es-MX" b="1" i="0" u="none" strike="noStrike" dirty="0">
                <a:solidFill>
                  <a:schemeClr val="bg1"/>
                </a:solidFill>
                <a:effectLst/>
                <a:latin typeface="Publico Headline"/>
              </a:rPr>
              <a:t>?</a:t>
            </a:r>
            <a:endParaRPr lang="es-MX" b="1" dirty="0">
              <a:solidFill>
                <a:schemeClr val="bg1"/>
              </a:solidFill>
              <a:latin typeface="Publico Headlin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EF44-C8FF-72C3-0A42-4D14887B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E8BDF39E-49FC-AF6D-8348-22E97C39E6C7}"/>
              </a:ext>
            </a:extLst>
          </p:cNvPr>
          <p:cNvSpPr txBox="1"/>
          <p:nvPr/>
        </p:nvSpPr>
        <p:spPr>
          <a:xfrm>
            <a:off x="1274896" y="3188857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9) Escribir el puntaje general de las preguntas en la opción de “</a:t>
            </a:r>
            <a:r>
              <a:rPr lang="es-PE" b="1" dirty="0">
                <a:latin typeface="Akzidenz-Grotesk Pro Regular"/>
              </a:rPr>
              <a:t>Puntos</a:t>
            </a:r>
            <a:r>
              <a:rPr lang="es-PE" dirty="0">
                <a:latin typeface="Akzidenz-Grotesk Pro Regular"/>
              </a:rPr>
              <a:t>”. Para personalizar cada calificación, deberá hacer clic en la tuerca (*) que se encuentra en cada ejercicio.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2FC4FA3-026C-F1C3-6281-E0EF4B0E88F7}"/>
              </a:ext>
            </a:extLst>
          </p:cNvPr>
          <p:cNvGrpSpPr/>
          <p:nvPr/>
        </p:nvGrpSpPr>
        <p:grpSpPr>
          <a:xfrm>
            <a:off x="3337211" y="5156943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A99ECBE-B85E-2775-4297-1B8A03F1F2DB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0191BA26-BD67-E6FB-6FD5-E5F0476B184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9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CF2359C-8D93-EF6A-B9AE-CD923DA52EC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9CCBED-BF1D-D7AB-F465-070B81D3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78896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B64C47-65AF-41FD-37A4-44A39FBB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8528543"/>
            <a:ext cx="1610737" cy="29402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17D42-A63C-BFEB-EE92-070E8F1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859" y="5156943"/>
            <a:ext cx="15373257" cy="799819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6795C7-CD2E-314E-DC7F-D7BA9940DFE6}"/>
              </a:ext>
            </a:extLst>
          </p:cNvPr>
          <p:cNvSpPr/>
          <p:nvPr/>
        </p:nvSpPr>
        <p:spPr>
          <a:xfrm>
            <a:off x="10116355" y="7340956"/>
            <a:ext cx="379927" cy="36061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32C4C8-DD8D-A0EB-D216-D72B2B98B648}"/>
              </a:ext>
            </a:extLst>
          </p:cNvPr>
          <p:cNvSpPr/>
          <p:nvPr/>
        </p:nvSpPr>
        <p:spPr>
          <a:xfrm>
            <a:off x="6980349" y="8745297"/>
            <a:ext cx="160987" cy="1738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FFF848A-11FB-3735-913F-1B54636FD055}"/>
              </a:ext>
            </a:extLst>
          </p:cNvPr>
          <p:cNvGrpSpPr/>
          <p:nvPr/>
        </p:nvGrpSpPr>
        <p:grpSpPr>
          <a:xfrm>
            <a:off x="7151162" y="8490443"/>
            <a:ext cx="259288" cy="245330"/>
            <a:chOff x="11473381" y="7069139"/>
            <a:chExt cx="923890" cy="898358"/>
          </a:xfrm>
          <a:solidFill>
            <a:srgbClr val="FF0000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4F54091-4CF3-0403-EB7D-C405FB07488F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1AA6E8E-FBAF-6D5E-C05D-5820F0EFD62D}"/>
                </a:ext>
              </a:extLst>
            </p:cNvPr>
            <p:cNvSpPr txBox="1"/>
            <p:nvPr/>
          </p:nvSpPr>
          <p:spPr>
            <a:xfrm>
              <a:off x="11849951" y="7167012"/>
              <a:ext cx="170752" cy="702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C6C1F2-25FC-2B9F-CDCC-E252C20A480C}"/>
              </a:ext>
            </a:extLst>
          </p:cNvPr>
          <p:cNvSpPr txBox="1"/>
          <p:nvPr/>
        </p:nvSpPr>
        <p:spPr>
          <a:xfrm>
            <a:off x="6917799" y="8388446"/>
            <a:ext cx="72601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E970E3-3091-7D0A-985F-167715516B4E}"/>
              </a:ext>
            </a:extLst>
          </p:cNvPr>
          <p:cNvSpPr/>
          <p:nvPr/>
        </p:nvSpPr>
        <p:spPr>
          <a:xfrm>
            <a:off x="17590168" y="12741443"/>
            <a:ext cx="1939915" cy="42954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89878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3819-08C8-0750-21F6-80FEAACBB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FF670199-A208-3838-B4CB-370424B527BB}"/>
              </a:ext>
            </a:extLst>
          </p:cNvPr>
          <p:cNvSpPr txBox="1"/>
          <p:nvPr/>
        </p:nvSpPr>
        <p:spPr>
          <a:xfrm>
            <a:off x="1274896" y="3196000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10) Marcar la alternativa correcta de cada pregunta. Luego clic en “</a:t>
            </a:r>
            <a:r>
              <a:rPr lang="es-PE" b="1" dirty="0">
                <a:latin typeface="Akzidenz-Grotesk Pro Regular"/>
              </a:rPr>
              <a:t>Guardar clave de respuestas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178008F7-3087-156A-CAC1-176418A781BB}"/>
              </a:ext>
            </a:extLst>
          </p:cNvPr>
          <p:cNvGrpSpPr/>
          <p:nvPr/>
        </p:nvGrpSpPr>
        <p:grpSpPr>
          <a:xfrm>
            <a:off x="3202733" y="4693403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09AB672-8FBE-353E-26E8-9515FE99DC1A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937C228-7A6B-F654-EDA4-9EE8BFC6CDA6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10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75F87C2-EA74-2202-D77A-89384679FAA5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9AB440-9661-B77F-BD20-41654915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809" y="75467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F9DFFA-5B8A-FB10-CC79-6350E847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809" y="8185643"/>
            <a:ext cx="1610737" cy="2940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6CB4335-E30A-F477-D403-C4F552834D91}"/>
              </a:ext>
            </a:extLst>
          </p:cNvPr>
          <p:cNvSpPr/>
          <p:nvPr/>
        </p:nvSpPr>
        <p:spPr>
          <a:xfrm>
            <a:off x="10249705" y="6998056"/>
            <a:ext cx="379927" cy="36061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13716F0-926F-8F01-B9D0-4E6230ED378B}"/>
              </a:ext>
            </a:extLst>
          </p:cNvPr>
          <p:cNvGrpSpPr/>
          <p:nvPr/>
        </p:nvGrpSpPr>
        <p:grpSpPr>
          <a:xfrm>
            <a:off x="-536902" y="7095626"/>
            <a:ext cx="259288" cy="245330"/>
            <a:chOff x="11473381" y="7069139"/>
            <a:chExt cx="923890" cy="898358"/>
          </a:xfrm>
          <a:solidFill>
            <a:srgbClr val="FF0000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9B1BC4A-B300-FA59-E9EE-478FAD6864BB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6ADD930-6DDE-E9E6-0EFD-6CFE589F9B2C}"/>
                </a:ext>
              </a:extLst>
            </p:cNvPr>
            <p:cNvSpPr txBox="1"/>
            <p:nvPr/>
          </p:nvSpPr>
          <p:spPr>
            <a:xfrm>
              <a:off x="11849951" y="7167012"/>
              <a:ext cx="170752" cy="702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8FF2EB-6BA1-4A4B-BFB1-ACA536A46466}"/>
              </a:ext>
            </a:extLst>
          </p:cNvPr>
          <p:cNvSpPr txBox="1"/>
          <p:nvPr/>
        </p:nvSpPr>
        <p:spPr>
          <a:xfrm>
            <a:off x="-1250217" y="5455827"/>
            <a:ext cx="72601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208F039-6ADD-ECE2-B7B0-798792186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41" y="4693403"/>
            <a:ext cx="15240000" cy="79629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A95AA2D-6790-DCAE-7A06-D4DE7B11C192}"/>
              </a:ext>
            </a:extLst>
          </p:cNvPr>
          <p:cNvSpPr/>
          <p:nvPr/>
        </p:nvSpPr>
        <p:spPr>
          <a:xfrm>
            <a:off x="6471908" y="8413300"/>
            <a:ext cx="293470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BB08876-8305-744A-B916-CA5C3FD30CCF}"/>
              </a:ext>
            </a:extLst>
          </p:cNvPr>
          <p:cNvSpPr/>
          <p:nvPr/>
        </p:nvSpPr>
        <p:spPr>
          <a:xfrm>
            <a:off x="17551992" y="12290204"/>
            <a:ext cx="2019680" cy="41209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C8DC2A-C329-C174-9AB2-817CD3FE5CEF}"/>
              </a:ext>
            </a:extLst>
          </p:cNvPr>
          <p:cNvSpPr/>
          <p:nvPr/>
        </p:nvSpPr>
        <p:spPr>
          <a:xfrm>
            <a:off x="6471908" y="8987731"/>
            <a:ext cx="293470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8C2C760-C5BC-1655-7D34-339B0F5EB2CC}"/>
              </a:ext>
            </a:extLst>
          </p:cNvPr>
          <p:cNvSpPr/>
          <p:nvPr/>
        </p:nvSpPr>
        <p:spPr>
          <a:xfrm>
            <a:off x="6474536" y="9544577"/>
            <a:ext cx="293470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77FA805-CC83-38B9-D4F7-863B7A3297B0}"/>
              </a:ext>
            </a:extLst>
          </p:cNvPr>
          <p:cNvSpPr/>
          <p:nvPr/>
        </p:nvSpPr>
        <p:spPr>
          <a:xfrm>
            <a:off x="6471908" y="10118096"/>
            <a:ext cx="293470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AAAC027-0B27-9D16-EB0C-927D5A7C906B}"/>
              </a:ext>
            </a:extLst>
          </p:cNvPr>
          <p:cNvSpPr/>
          <p:nvPr/>
        </p:nvSpPr>
        <p:spPr>
          <a:xfrm>
            <a:off x="6471908" y="10684253"/>
            <a:ext cx="293470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3AE55010-9B0D-B18C-7290-E3A5CBE23FC6}"/>
              </a:ext>
            </a:extLst>
          </p:cNvPr>
          <p:cNvCxnSpPr/>
          <p:nvPr/>
        </p:nvCxnSpPr>
        <p:spPr>
          <a:xfrm>
            <a:off x="6471908" y="10978277"/>
            <a:ext cx="10697112" cy="1517975"/>
          </a:xfrm>
          <a:prstGeom prst="bent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6FA3A28-D232-E6C5-5D78-80A33180510C}"/>
              </a:ext>
            </a:extLst>
          </p:cNvPr>
          <p:cNvCxnSpPr>
            <a:endCxn id="4" idx="1"/>
          </p:cNvCxnSpPr>
          <p:nvPr/>
        </p:nvCxnSpPr>
        <p:spPr>
          <a:xfrm flipV="1">
            <a:off x="6471908" y="8560312"/>
            <a:ext cx="0" cy="212394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417287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C15A-30FD-830D-9F02-D30C5D0F8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AB2BFA56-C80F-492C-D439-6EBFE1515570}"/>
              </a:ext>
            </a:extLst>
          </p:cNvPr>
          <p:cNvSpPr txBox="1"/>
          <p:nvPr/>
        </p:nvSpPr>
        <p:spPr>
          <a:xfrm>
            <a:off x="1201418" y="3086664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11) En el apartado de “</a:t>
            </a:r>
            <a:r>
              <a:rPr lang="es-PE" b="1" dirty="0">
                <a:latin typeface="Akzidenz-Grotesk Pro Regular"/>
              </a:rPr>
              <a:t>Administrar escaneo</a:t>
            </a:r>
            <a:r>
              <a:rPr lang="es-PE" dirty="0">
                <a:latin typeface="Akzidenz-Grotesk Pro Regular"/>
              </a:rPr>
              <a:t>”, clic en “</a:t>
            </a:r>
            <a:r>
              <a:rPr lang="es-PE" b="1" dirty="0">
                <a:latin typeface="Akzidenz-Grotesk Pro Regular"/>
              </a:rPr>
              <a:t>Seleccionar archivos PDF</a:t>
            </a:r>
            <a:r>
              <a:rPr lang="es-PE" dirty="0">
                <a:latin typeface="Akzidenz-Grotesk Pro Regular"/>
              </a:rPr>
              <a:t>” para cargar el examen escaneado, posteriormente clic en “</a:t>
            </a:r>
            <a:r>
              <a:rPr lang="es-PE" b="1" dirty="0">
                <a:latin typeface="Akzidenz-Grotesk Pro Regular"/>
              </a:rPr>
              <a:t>Administrar entregas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E445D6B8-2FC9-94F8-120E-BA4C188DED15}"/>
              </a:ext>
            </a:extLst>
          </p:cNvPr>
          <p:cNvGrpSpPr/>
          <p:nvPr/>
        </p:nvGrpSpPr>
        <p:grpSpPr>
          <a:xfrm>
            <a:off x="1938457" y="5460050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CE5608E-E3F4-B794-109F-043901458E6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16163D0-2C5B-F4D1-3FB0-1B8609B6D449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11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57308C6-2EE1-83D9-A45F-AD2570B353B9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D126A0-7039-7CB9-6A82-71B01F1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EA5955-9441-9591-8B54-09760706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90C0E3C-2EDA-2915-FD0C-892A79FB3664}"/>
              </a:ext>
            </a:extLst>
          </p:cNvPr>
          <p:cNvGrpSpPr/>
          <p:nvPr/>
        </p:nvGrpSpPr>
        <p:grpSpPr>
          <a:xfrm>
            <a:off x="2804288" y="5460050"/>
            <a:ext cx="12418886" cy="6520973"/>
            <a:chOff x="4649417" y="5480527"/>
            <a:chExt cx="14458425" cy="71851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181C32-F7BD-146C-0010-6DE51FFCE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417" y="5480527"/>
              <a:ext cx="14458425" cy="71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A0FC1D6-D89A-E719-3DF5-190F1CEE89F8}"/>
                </a:ext>
              </a:extLst>
            </p:cNvPr>
            <p:cNvSpPr/>
            <p:nvPr/>
          </p:nvSpPr>
          <p:spPr>
            <a:xfrm>
              <a:off x="15450673" y="8266925"/>
              <a:ext cx="1964632" cy="36980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2292" name="Picture 4" descr="Captura de pantalla de un celular&#10;&#10;El contenido generado por inteligencia artificial puede ser incorrecto.">
            <a:extLst>
              <a:ext uri="{FF2B5EF4-FFF2-40B4-BE49-F238E27FC236}">
                <a16:creationId xmlns:a16="http://schemas.microsoft.com/office/drawing/2014/main" id="{D18D4F5E-4733-6675-314A-87D62DE0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2911" r="5158" b="2986"/>
          <a:stretch/>
        </p:blipFill>
        <p:spPr bwMode="auto">
          <a:xfrm>
            <a:off x="14726502" y="5685302"/>
            <a:ext cx="6471138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3A438D2-A97D-C3E4-4206-8FDFF78C696D}"/>
              </a:ext>
            </a:extLst>
          </p:cNvPr>
          <p:cNvSpPr/>
          <p:nvPr/>
        </p:nvSpPr>
        <p:spPr>
          <a:xfrm>
            <a:off x="3326424" y="7669599"/>
            <a:ext cx="1327220" cy="33561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C29571E1-0FB8-2237-E2F1-41DEA48072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66069" y="8923477"/>
            <a:ext cx="3154429" cy="1997769"/>
          </a:xfrm>
          <a:prstGeom prst="bent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5EAAB1-83CF-DAFB-FD5D-E8A30519BC46}"/>
              </a:ext>
            </a:extLst>
          </p:cNvPr>
          <p:cNvSpPr/>
          <p:nvPr/>
        </p:nvSpPr>
        <p:spPr>
          <a:xfrm>
            <a:off x="13771204" y="11599196"/>
            <a:ext cx="1467468" cy="38697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54517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26BD-B94E-ACF0-1628-944BBF13F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B7FD6016-6FE4-C00A-0D94-E1EA41459013}"/>
              </a:ext>
            </a:extLst>
          </p:cNvPr>
          <p:cNvSpPr txBox="1"/>
          <p:nvPr/>
        </p:nvSpPr>
        <p:spPr>
          <a:xfrm>
            <a:off x="1042362" y="2812534"/>
            <a:ext cx="20252366" cy="1853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12) El sistema identificará automáticamente a los estudiantes vinculados al curso. Si no se asignó de manera automática, lo puede asignar manualmente, dando clic en “</a:t>
            </a:r>
            <a:r>
              <a:rPr lang="es-PE" b="1" dirty="0">
                <a:latin typeface="Akzidenz-Grotesk Pro Regular"/>
              </a:rPr>
              <a:t>Nombre del estudiante</a:t>
            </a:r>
            <a:r>
              <a:rPr lang="es-PE" dirty="0">
                <a:latin typeface="Akzidenz-Grotesk Pro Regular"/>
              </a:rPr>
              <a:t>”. Luego clic en “</a:t>
            </a:r>
            <a:r>
              <a:rPr lang="es-PE" b="1" dirty="0">
                <a:latin typeface="Akzidenz-Grotesk Pro Regular"/>
              </a:rPr>
              <a:t>Calificar envíos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443A24F-E0D0-3C0B-E36F-E5AE8C44FE2F}"/>
              </a:ext>
            </a:extLst>
          </p:cNvPr>
          <p:cNvGrpSpPr/>
          <p:nvPr/>
        </p:nvGrpSpPr>
        <p:grpSpPr>
          <a:xfrm>
            <a:off x="3017616" y="5077403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39E035F-2B95-47A4-4A5B-F27BDD05675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FD89D89A-D860-682E-C4BA-4A9C7812F2EA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12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6DFAB17D-08F3-C9D9-A504-D2E78BF8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914F14-BDF8-D6EE-5EA0-C66A9F21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724BCC-6640-0397-41B6-B101F6DB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7" y="5077403"/>
            <a:ext cx="15275993" cy="78928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241E6E-1048-ECD7-ECB4-A815E9765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019" y="11052216"/>
            <a:ext cx="2380667" cy="1503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CD3DBE6-5BC5-D5A9-8D5A-7978A09C3BDB}"/>
              </a:ext>
            </a:extLst>
          </p:cNvPr>
          <p:cNvSpPr/>
          <p:nvPr/>
        </p:nvSpPr>
        <p:spPr>
          <a:xfrm>
            <a:off x="11156020" y="10703131"/>
            <a:ext cx="5083724" cy="34282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721EC18-769C-7BD4-B3F7-E415F8D69F47}"/>
              </a:ext>
            </a:extLst>
          </p:cNvPr>
          <p:cNvSpPr/>
          <p:nvPr/>
        </p:nvSpPr>
        <p:spPr>
          <a:xfrm>
            <a:off x="17867716" y="12556135"/>
            <a:ext cx="1280464" cy="39585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A8A0A22F-8DE9-3736-B5EC-0BB6CCA72F33}"/>
              </a:ext>
            </a:extLst>
          </p:cNvPr>
          <p:cNvCxnSpPr>
            <a:cxnSpLocks/>
          </p:cNvCxnSpPr>
          <p:nvPr/>
        </p:nvCxnSpPr>
        <p:spPr>
          <a:xfrm>
            <a:off x="16111728" y="11045952"/>
            <a:ext cx="2380667" cy="1379130"/>
          </a:xfrm>
          <a:prstGeom prst="bentConnector3">
            <a:avLst>
              <a:gd name="adj1" fmla="val 99851"/>
            </a:avLst>
          </a:prstGeom>
          <a:noFill/>
          <a:ln w="2857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118DD9C-1C13-367F-AD4B-A5E6E8665A5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5444" t="8446" r="33084" b="85491"/>
          <a:stretch/>
        </p:blipFill>
        <p:spPr>
          <a:xfrm>
            <a:off x="7440460" y="7177414"/>
            <a:ext cx="2066795" cy="4634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17CFFC-1FB3-A468-28FF-F3C59D240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5444" t="38301" r="25794" b="51377"/>
          <a:stretch/>
        </p:blipFill>
        <p:spPr>
          <a:xfrm>
            <a:off x="7440460" y="8986265"/>
            <a:ext cx="2430050" cy="5836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010B92-EDF1-4372-9274-9D63A2C38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6153" t="71480" r="16628" b="18303"/>
          <a:stretch/>
        </p:blipFill>
        <p:spPr>
          <a:xfrm>
            <a:off x="7440460" y="10925796"/>
            <a:ext cx="2880987" cy="5836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7D8AD02-BD57-7931-A773-21E50FB89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019" y="8752320"/>
            <a:ext cx="1610737" cy="37543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041D0E3-801D-4153-6DC2-94F0B1B5B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8545" y="6815838"/>
            <a:ext cx="1919509" cy="3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15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5C2E-8B3E-5BA8-737D-3988F2C1F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D8E9A8A6-0BA1-8B75-4C3A-5296BB044A3C}"/>
              </a:ext>
            </a:extLst>
          </p:cNvPr>
          <p:cNvSpPr txBox="1"/>
          <p:nvPr/>
        </p:nvSpPr>
        <p:spPr>
          <a:xfrm>
            <a:off x="1251613" y="3291696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13) Para asignar puntos en contra, seleccionar cada pregunta y editar la rúbrica de calificación.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B5A7765-5D1A-2309-A356-141A62B041AD}"/>
              </a:ext>
            </a:extLst>
          </p:cNvPr>
          <p:cNvGrpSpPr/>
          <p:nvPr/>
        </p:nvGrpSpPr>
        <p:grpSpPr>
          <a:xfrm>
            <a:off x="3275694" y="484096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E6227754-DE3D-3402-A0DC-85903AC8A4A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17060A3-6389-C82B-D9CD-E4750ED667FB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13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BC99786-F887-98D2-8959-6671C55D4DBA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D88C94-0CBA-A35D-156F-11D8AA3A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8F517E-ED9A-72E3-7F49-E4CA6138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FF7F2A-E8F5-EE6C-CDD1-21D009245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73" y="4840964"/>
            <a:ext cx="14857219" cy="76273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C2DB393-B3BD-225D-A45B-EE2044F61D26}"/>
              </a:ext>
            </a:extLst>
          </p:cNvPr>
          <p:cNvSpPr/>
          <p:nvPr/>
        </p:nvSpPr>
        <p:spPr>
          <a:xfrm>
            <a:off x="6268383" y="6479074"/>
            <a:ext cx="928284" cy="395859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101585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CA235-9DAD-F4F4-7132-97D00858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42B062F-54F9-8707-C764-6C5332E37F5D}"/>
              </a:ext>
            </a:extLst>
          </p:cNvPr>
          <p:cNvSpPr txBox="1"/>
          <p:nvPr/>
        </p:nvSpPr>
        <p:spPr>
          <a:xfrm>
            <a:off x="946814" y="3085135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14) Antes de otorgar los puntos, verificar en la “</a:t>
            </a:r>
            <a:r>
              <a:rPr lang="es-PE" b="1" dirty="0">
                <a:latin typeface="Akzidenz-Grotesk Pro Regular"/>
              </a:rPr>
              <a:t>Configuración de rúbrica</a:t>
            </a:r>
            <a:r>
              <a:rPr lang="es-PE" dirty="0">
                <a:latin typeface="Akzidenz-Grotesk Pro Regular"/>
              </a:rPr>
              <a:t>” que se encuentren seleccionados los campos establecidos. Finalmente clic en “</a:t>
            </a:r>
            <a:r>
              <a:rPr lang="es-PE" b="1" dirty="0">
                <a:latin typeface="Akzidenz-Grotesk Pro Regular"/>
              </a:rPr>
              <a:t>Guardar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61FF58C-78DF-F234-ADF5-3927B0DDA8FF}"/>
              </a:ext>
            </a:extLst>
          </p:cNvPr>
          <p:cNvGrpSpPr/>
          <p:nvPr/>
        </p:nvGrpSpPr>
        <p:grpSpPr>
          <a:xfrm>
            <a:off x="1665023" y="529424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8688066-3F33-7DB7-7037-3D78ECEF0571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2C8DD9BD-B79E-FFF1-4E45-B8F49A77D772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14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0A2B2EF-DCEA-8FEA-47CB-700664E4C4D1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A201DD-412A-507D-2078-C2250E93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D3AD5D-F74C-B6BA-230A-F156B33A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DD27D7-CF6D-3824-BCD7-5749F2D2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42" y="5294248"/>
            <a:ext cx="11920630" cy="61813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2F7450-1FB7-35E5-7CB6-9A3EC10CB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241" y="6065209"/>
            <a:ext cx="6900905" cy="490913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92F5D04-3751-2F08-99DF-68D23E2E706D}"/>
              </a:ext>
            </a:extLst>
          </p:cNvPr>
          <p:cNvSpPr/>
          <p:nvPr/>
        </p:nvSpPr>
        <p:spPr>
          <a:xfrm>
            <a:off x="13021732" y="7120534"/>
            <a:ext cx="1232713" cy="21159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D52F4465-1792-10BC-0FEE-96959B361A92}"/>
              </a:ext>
            </a:extLst>
          </p:cNvPr>
          <p:cNvSpPr/>
          <p:nvPr/>
        </p:nvSpPr>
        <p:spPr>
          <a:xfrm>
            <a:off x="14352419" y="6065209"/>
            <a:ext cx="492627" cy="4909134"/>
          </a:xfrm>
          <a:prstGeom prst="leftBrace">
            <a:avLst>
              <a:gd name="adj1" fmla="val 8333"/>
              <a:gd name="adj2" fmla="val 23419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C82262-A8DE-3CE9-430E-6F24387D94D7}"/>
              </a:ext>
            </a:extLst>
          </p:cNvPr>
          <p:cNvSpPr/>
          <p:nvPr/>
        </p:nvSpPr>
        <p:spPr>
          <a:xfrm>
            <a:off x="15050949" y="7975062"/>
            <a:ext cx="4135122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3663120-C625-1BE6-826E-978B3C7F4715}"/>
              </a:ext>
            </a:extLst>
          </p:cNvPr>
          <p:cNvSpPr/>
          <p:nvPr/>
        </p:nvSpPr>
        <p:spPr>
          <a:xfrm>
            <a:off x="15050949" y="8692234"/>
            <a:ext cx="2975794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20BB564-998F-B5F1-1163-E2F069A4AD8F}"/>
              </a:ext>
            </a:extLst>
          </p:cNvPr>
          <p:cNvSpPr/>
          <p:nvPr/>
        </p:nvSpPr>
        <p:spPr>
          <a:xfrm>
            <a:off x="20557671" y="10220971"/>
            <a:ext cx="1128988" cy="60487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D9286A55-7BE6-EEE6-DD9C-ED7405692814}"/>
              </a:ext>
            </a:extLst>
          </p:cNvPr>
          <p:cNvCxnSpPr/>
          <p:nvPr/>
        </p:nvCxnSpPr>
        <p:spPr>
          <a:xfrm>
            <a:off x="18026743" y="8839200"/>
            <a:ext cx="3172437" cy="1181100"/>
          </a:xfrm>
          <a:prstGeom prst="bentConnector3">
            <a:avLst>
              <a:gd name="adj1" fmla="val 99823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494AD3-E73B-5878-0911-06DE1DCAC502}"/>
              </a:ext>
            </a:extLst>
          </p:cNvPr>
          <p:cNvCxnSpPr>
            <a:cxnSpLocks/>
          </p:cNvCxnSpPr>
          <p:nvPr/>
        </p:nvCxnSpPr>
        <p:spPr>
          <a:xfrm>
            <a:off x="15050949" y="8269086"/>
            <a:ext cx="0" cy="57016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036493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5C3E-FB13-FAEC-8778-209AAEDD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EFC82111-4ED7-6E4E-77BE-175E79CBA18D}"/>
              </a:ext>
            </a:extLst>
          </p:cNvPr>
          <p:cNvSpPr txBox="1"/>
          <p:nvPr/>
        </p:nvSpPr>
        <p:spPr>
          <a:xfrm>
            <a:off x="861254" y="3302817"/>
            <a:ext cx="20682997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15) Clic en “</a:t>
            </a:r>
            <a:r>
              <a:rPr lang="es-PE" b="1" dirty="0">
                <a:latin typeface="Akzidenz-Grotesk Pro Regular"/>
              </a:rPr>
              <a:t>Agregar elemento de la rúbrica</a:t>
            </a:r>
            <a:r>
              <a:rPr lang="es-PE" dirty="0">
                <a:latin typeface="Akzidenz-Grotesk Pro Regular"/>
              </a:rPr>
              <a:t>” y colocar las opciones de respuesta en “</a:t>
            </a:r>
            <a:r>
              <a:rPr lang="es-PE" b="1" i="1" dirty="0" err="1">
                <a:latin typeface="Akzidenz-Grotesk Pro Regular"/>
              </a:rPr>
              <a:t>Click</a:t>
            </a:r>
            <a:r>
              <a:rPr lang="es-PE" b="1" i="1" dirty="0">
                <a:latin typeface="Akzidenz-Grotesk Pro Regular"/>
              </a:rPr>
              <a:t> </a:t>
            </a:r>
            <a:r>
              <a:rPr lang="es-PE" b="1" i="1" dirty="0" err="1">
                <a:latin typeface="Akzidenz-Grotesk Pro Regular"/>
              </a:rPr>
              <a:t>here</a:t>
            </a:r>
            <a:r>
              <a:rPr lang="es-PE" b="1" i="1" dirty="0">
                <a:latin typeface="Akzidenz-Grotesk Pro Regular"/>
              </a:rPr>
              <a:t> </a:t>
            </a:r>
            <a:r>
              <a:rPr lang="es-PE" b="1" i="1" dirty="0" err="1">
                <a:latin typeface="Akzidenz-Grotesk Pro Regular"/>
              </a:rPr>
              <a:t>to</a:t>
            </a:r>
            <a:r>
              <a:rPr lang="es-PE" b="1" i="1" dirty="0">
                <a:latin typeface="Akzidenz-Grotesk Pro Regular"/>
              </a:rPr>
              <a:t> </a:t>
            </a:r>
            <a:r>
              <a:rPr lang="es-PE" b="1" i="1" dirty="0" err="1">
                <a:latin typeface="Akzidenz-Grotesk Pro Regular"/>
              </a:rPr>
              <a:t>replace</a:t>
            </a:r>
            <a:r>
              <a:rPr lang="es-PE" b="1" i="1" dirty="0">
                <a:latin typeface="Akzidenz-Grotesk Pro Regular"/>
              </a:rPr>
              <a:t> </a:t>
            </a:r>
            <a:r>
              <a:rPr lang="es-PE" b="1" i="1" dirty="0" err="1">
                <a:latin typeface="Akzidenz-Grotesk Pro Regular"/>
              </a:rPr>
              <a:t>this</a:t>
            </a:r>
            <a:r>
              <a:rPr lang="es-PE" b="1" i="1" dirty="0">
                <a:latin typeface="Akzidenz-Grotesk Pro Regular"/>
              </a:rPr>
              <a:t> </a:t>
            </a:r>
            <a:r>
              <a:rPr lang="es-PE" b="1" i="1" dirty="0" err="1">
                <a:latin typeface="Akzidenz-Grotesk Pro Regular"/>
              </a:rPr>
              <a:t>discription</a:t>
            </a:r>
            <a:r>
              <a:rPr lang="es-PE" dirty="0">
                <a:latin typeface="Akzidenz-Grotesk Pro Regular"/>
              </a:rPr>
              <a:t>” (cambiar en este caso por las letras “A” “B” “C” “D” y “E”).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7E12F42-8CCF-1FBB-64F3-C58DD413AEB2}"/>
              </a:ext>
            </a:extLst>
          </p:cNvPr>
          <p:cNvGrpSpPr/>
          <p:nvPr/>
        </p:nvGrpSpPr>
        <p:grpSpPr>
          <a:xfrm>
            <a:off x="1173190" y="623004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3F2956E5-6077-70CF-78F3-25D77927D5AC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0D25B95-A119-35DF-0B4A-7AC9A8589DBE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15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6E5FAF65-D8B2-9A4F-71CE-5FD94DF083BF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B2B0F3-A1B6-C454-9355-F312F0AF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514" y="822338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FD8479-6C5C-E9A0-D971-DCF0D568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514" y="8862323"/>
            <a:ext cx="1610737" cy="2940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0EC5ADC-53C9-975F-6BD2-B65D5D3F57C0}"/>
              </a:ext>
            </a:extLst>
          </p:cNvPr>
          <p:cNvGrpSpPr/>
          <p:nvPr/>
        </p:nvGrpSpPr>
        <p:grpSpPr>
          <a:xfrm>
            <a:off x="2040618" y="6241440"/>
            <a:ext cx="10298233" cy="5278548"/>
            <a:chOff x="2345938" y="5718982"/>
            <a:chExt cx="10298233" cy="527854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4A7F46F-0D02-9C83-9A62-548DD593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938" y="5718982"/>
              <a:ext cx="10298233" cy="5278548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80FC471-14F1-EBA9-BCF2-BA5681CA1C42}"/>
                </a:ext>
              </a:extLst>
            </p:cNvPr>
            <p:cNvSpPr/>
            <p:nvPr/>
          </p:nvSpPr>
          <p:spPr>
            <a:xfrm>
              <a:off x="10100276" y="9710390"/>
              <a:ext cx="1026432" cy="404216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A94AF499-ED74-78F5-304B-C6AAC9AD2006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116" y="8693751"/>
              <a:ext cx="0" cy="925191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2758DA9-1C03-9ADC-6957-228A48577434}"/>
              </a:ext>
            </a:extLst>
          </p:cNvPr>
          <p:cNvGrpSpPr/>
          <p:nvPr/>
        </p:nvGrpSpPr>
        <p:grpSpPr>
          <a:xfrm>
            <a:off x="12338851" y="6441349"/>
            <a:ext cx="10028686" cy="5156654"/>
            <a:chOff x="12644171" y="5870312"/>
            <a:chExt cx="10028686" cy="515665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672EEC4-4245-8B9A-589D-AA24EBA1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171" y="5870312"/>
              <a:ext cx="10028686" cy="5156654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9281C2B-2A96-27A1-1EF2-2587F01AD8D0}"/>
                </a:ext>
              </a:extLst>
            </p:cNvPr>
            <p:cNvSpPr/>
            <p:nvPr/>
          </p:nvSpPr>
          <p:spPr>
            <a:xfrm>
              <a:off x="20270492" y="9416834"/>
              <a:ext cx="2296899" cy="44039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2FD4E8BF-FA80-2395-3CCD-9349F56296F0}"/>
                </a:ext>
              </a:extLst>
            </p:cNvPr>
            <p:cNvCxnSpPr>
              <a:cxnSpLocks/>
            </p:cNvCxnSpPr>
            <p:nvPr/>
          </p:nvCxnSpPr>
          <p:spPr>
            <a:xfrm>
              <a:off x="21849572" y="8345018"/>
              <a:ext cx="0" cy="925191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5065216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8FB51-B886-35C4-AE0D-EC0032B6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FBFAD90-537C-3B10-A016-EAD8B14C5880}"/>
              </a:ext>
            </a:extLst>
          </p:cNvPr>
          <p:cNvSpPr txBox="1"/>
          <p:nvPr/>
        </p:nvSpPr>
        <p:spPr>
          <a:xfrm>
            <a:off x="805673" y="3385557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16) Seleccionar en el cuadro de puntaje y digitar el número del punto a descontar en cada respuesta incorrecta. Posteriormente, clic “</a:t>
            </a:r>
            <a:r>
              <a:rPr lang="es-PE" b="1" dirty="0">
                <a:latin typeface="Akzidenz-Grotesk Pro Regular"/>
              </a:rPr>
              <a:t>Siguiente respuesta sin calificar</a:t>
            </a:r>
            <a:r>
              <a:rPr lang="es-PE" dirty="0">
                <a:latin typeface="Akzidenz-Grotesk Pro Regular"/>
              </a:rPr>
              <a:t>”. 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2AA9867-4EDF-9A5E-29F5-D906DAB1E4FF}"/>
              </a:ext>
            </a:extLst>
          </p:cNvPr>
          <p:cNvGrpSpPr/>
          <p:nvPr/>
        </p:nvGrpSpPr>
        <p:grpSpPr>
          <a:xfrm>
            <a:off x="1303563" y="5937436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993709E-9CF3-58F8-F7B8-E6DD0CFD8C22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452FD29-2406-4CAC-A001-F1B0708DF761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16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7284297-0492-794A-CF10-D44B186FD05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5EF960-26D1-4FE8-602C-B3365FD6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6293E6-C504-FFD6-BD98-16361244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E1ED7FE-17E0-4E62-382F-1AD62C5F6FBE}"/>
              </a:ext>
            </a:extLst>
          </p:cNvPr>
          <p:cNvGrpSpPr/>
          <p:nvPr/>
        </p:nvGrpSpPr>
        <p:grpSpPr>
          <a:xfrm>
            <a:off x="2077382" y="6089905"/>
            <a:ext cx="9905362" cy="5227204"/>
            <a:chOff x="2400438" y="6449989"/>
            <a:chExt cx="9582305" cy="486711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DC6D3D6-B3BD-07CD-115A-04CABB72B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38" y="6449989"/>
              <a:ext cx="9582305" cy="486711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F2F82D2-E279-E21B-901F-AB073055DC8E}"/>
                </a:ext>
              </a:extLst>
            </p:cNvPr>
            <p:cNvSpPr/>
            <p:nvPr/>
          </p:nvSpPr>
          <p:spPr>
            <a:xfrm>
              <a:off x="9862689" y="8539113"/>
              <a:ext cx="619044" cy="33404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8B92C70-4652-22E6-9C80-BD2586C2799A}"/>
              </a:ext>
            </a:extLst>
          </p:cNvPr>
          <p:cNvGrpSpPr/>
          <p:nvPr/>
        </p:nvGrpSpPr>
        <p:grpSpPr>
          <a:xfrm>
            <a:off x="11660001" y="6089905"/>
            <a:ext cx="9905361" cy="5227204"/>
            <a:chOff x="11983055" y="6449989"/>
            <a:chExt cx="9582307" cy="48671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2F4ED78-A5DD-FF17-E759-96088015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3055" y="6449989"/>
              <a:ext cx="9582307" cy="486712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4E1AF07-12CC-5673-78D7-EE99CBDC739F}"/>
                </a:ext>
              </a:extLst>
            </p:cNvPr>
            <p:cNvSpPr/>
            <p:nvPr/>
          </p:nvSpPr>
          <p:spPr>
            <a:xfrm>
              <a:off x="19461927" y="8530943"/>
              <a:ext cx="619044" cy="33404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2" name="Conector recto de flecha 1">
              <a:extLst>
                <a:ext uri="{FF2B5EF4-FFF2-40B4-BE49-F238E27FC236}">
                  <a16:creationId xmlns:a16="http://schemas.microsoft.com/office/drawing/2014/main" id="{2E5B9E10-1ACA-1C54-F89E-53ABFD8580D4}"/>
                </a:ext>
              </a:extLst>
            </p:cNvPr>
            <p:cNvCxnSpPr>
              <a:cxnSpLocks/>
            </p:cNvCxnSpPr>
            <p:nvPr/>
          </p:nvCxnSpPr>
          <p:spPr>
            <a:xfrm>
              <a:off x="20877469" y="9789256"/>
              <a:ext cx="0" cy="1140312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80429BD-5EBE-CF32-13A6-FABFA4221894}"/>
                </a:ext>
              </a:extLst>
            </p:cNvPr>
            <p:cNvSpPr/>
            <p:nvPr/>
          </p:nvSpPr>
          <p:spPr>
            <a:xfrm>
              <a:off x="20097903" y="10963434"/>
              <a:ext cx="1356627" cy="33404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743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3D2B-8F9A-7E9E-087B-9860F304D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63145E54-A276-B238-FA4E-D50438C50490}"/>
              </a:ext>
            </a:extLst>
          </p:cNvPr>
          <p:cNvSpPr txBox="1"/>
          <p:nvPr/>
        </p:nvSpPr>
        <p:spPr>
          <a:xfrm>
            <a:off x="1236796" y="3519134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17) Editar las preguntas restantes y clic en “</a:t>
            </a:r>
            <a:r>
              <a:rPr lang="es-PE" b="1" dirty="0">
                <a:latin typeface="Akzidenz-Grotesk Pro Regular"/>
              </a:rPr>
              <a:t>Revisar calificaciones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84BBB64-6CA8-3E63-66DD-931B229B866B}"/>
              </a:ext>
            </a:extLst>
          </p:cNvPr>
          <p:cNvGrpSpPr/>
          <p:nvPr/>
        </p:nvGrpSpPr>
        <p:grpSpPr>
          <a:xfrm>
            <a:off x="3591539" y="5046133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3007909-79A8-822A-CE27-9AF02E7B0AA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E15B59EA-4E5E-ADCD-CC07-94EC531440AA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17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AFA2E99-887F-AD84-D440-EC9A71FBBF07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B74FC2-E4AE-0446-6E2B-EAE72EC9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244E8D-E0BA-F61B-9703-F43F5AEB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05CF5A-F39A-4838-5AF2-98041498C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78" y="5046133"/>
            <a:ext cx="14603218" cy="7498299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BE884F9-AE70-5A88-D208-94716E132052}"/>
              </a:ext>
            </a:extLst>
          </p:cNvPr>
          <p:cNvCxnSpPr>
            <a:cxnSpLocks/>
          </p:cNvCxnSpPr>
          <p:nvPr/>
        </p:nvCxnSpPr>
        <p:spPr>
          <a:xfrm>
            <a:off x="18134269" y="10652856"/>
            <a:ext cx="0" cy="1140312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DCE9D312-D49A-E97F-F076-32F03F41988C}"/>
              </a:ext>
            </a:extLst>
          </p:cNvPr>
          <p:cNvSpPr/>
          <p:nvPr/>
        </p:nvSpPr>
        <p:spPr>
          <a:xfrm>
            <a:off x="17410018" y="12003148"/>
            <a:ext cx="1500065" cy="41888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18C518-F8A3-C68B-2405-BA18CD09BCDD}"/>
              </a:ext>
            </a:extLst>
          </p:cNvPr>
          <p:cNvSpPr/>
          <p:nvPr/>
        </p:nvSpPr>
        <p:spPr>
          <a:xfrm>
            <a:off x="6615854" y="6660070"/>
            <a:ext cx="1174833" cy="2363773"/>
          </a:xfrm>
          <a:prstGeom prst="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3176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3217-D14F-10BC-25D5-3F197C31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D33A88AF-DA69-199E-03F4-756D89BB0720}"/>
              </a:ext>
            </a:extLst>
          </p:cNvPr>
          <p:cNvSpPr txBox="1"/>
          <p:nvPr/>
        </p:nvSpPr>
        <p:spPr>
          <a:xfrm>
            <a:off x="1200161" y="3582941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18) Se puede descargar las evaluaciones en formato Excel, al hacer clic en “</a:t>
            </a:r>
            <a:r>
              <a:rPr lang="es-PE" b="1" dirty="0">
                <a:latin typeface="Akzidenz-Grotesk Pro Regular"/>
              </a:rPr>
              <a:t>Descargar calificaciones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88D350FD-ABB3-9593-9154-1CD49B6B65F6}"/>
              </a:ext>
            </a:extLst>
          </p:cNvPr>
          <p:cNvGrpSpPr/>
          <p:nvPr/>
        </p:nvGrpSpPr>
        <p:grpSpPr>
          <a:xfrm>
            <a:off x="3731900" y="5589395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52D0CD70-C31C-1DA8-BFA2-8659F3388CF1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71C26CC-85B3-4A7F-B03D-F7FB10BFE677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18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4CE4ED37-D50B-899F-D3B2-CE7741B6C5B1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61A656-FA1D-F628-FAF1-560EAC5D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61870A-7FCF-D4C3-DEFF-CA63E897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CF9EB4-9AAD-7C6A-4AE4-E429F7EE6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71" y="5678575"/>
            <a:ext cx="13507161" cy="69942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E7033A7-0BE8-5673-FC08-1561F036F965}"/>
              </a:ext>
            </a:extLst>
          </p:cNvPr>
          <p:cNvSpPr/>
          <p:nvPr/>
        </p:nvSpPr>
        <p:spPr>
          <a:xfrm>
            <a:off x="8678653" y="12243594"/>
            <a:ext cx="1573377" cy="33404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99C443E-AD3A-4978-7900-92799574AE49}"/>
              </a:ext>
            </a:extLst>
          </p:cNvPr>
          <p:cNvSpPr/>
          <p:nvPr/>
        </p:nvSpPr>
        <p:spPr>
          <a:xfrm>
            <a:off x="8787707" y="11909546"/>
            <a:ext cx="1356627" cy="33404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2A0C69C-E75E-CBB7-8E90-3B7DB22C9D79}"/>
              </a:ext>
            </a:extLst>
          </p:cNvPr>
          <p:cNvCxnSpPr>
            <a:cxnSpLocks/>
          </p:cNvCxnSpPr>
          <p:nvPr/>
        </p:nvCxnSpPr>
        <p:spPr>
          <a:xfrm>
            <a:off x="8379572" y="12044628"/>
            <a:ext cx="327325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C7EC155B-3486-A737-44A3-F82A32B3C50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21728" y="12102011"/>
            <a:ext cx="425501" cy="289716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F07D1D9-DB71-7729-68F0-201CD33E1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7186" y="10381120"/>
            <a:ext cx="1768304" cy="18624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180A7F0-05D1-8CA8-1FF6-34B4135AB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9447" y="10370846"/>
            <a:ext cx="14097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1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5275F9A1-3037-4148-92CE-8DA8B6A6E5E1}"/>
              </a:ext>
            </a:extLst>
          </p:cNvPr>
          <p:cNvSpPr txBox="1"/>
          <p:nvPr/>
        </p:nvSpPr>
        <p:spPr>
          <a:xfrm>
            <a:off x="1198696" y="3960661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1) Ingresar al curso y en el botón de “    ” seleccionar la opción “</a:t>
            </a:r>
            <a:r>
              <a:rPr lang="es-PE" b="1" dirty="0">
                <a:latin typeface="Akzidenz-Grotesk Pro Regular"/>
              </a:rPr>
              <a:t>Tienda de contenido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0460982-5038-49F4-A8B2-265FE74769BB}"/>
              </a:ext>
            </a:extLst>
          </p:cNvPr>
          <p:cNvGrpSpPr/>
          <p:nvPr/>
        </p:nvGrpSpPr>
        <p:grpSpPr>
          <a:xfrm>
            <a:off x="2861183" y="529816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604D2E5-3574-4F85-971E-194037C49C8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E643016-0F6D-449D-8627-D483186811BE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A88BFF1-A34B-4658-9E8B-A93E443B154E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B458FA-5EA3-D7A2-DF7C-BD32C3E5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9" t="24269" r="19622" b="14103"/>
          <a:stretch/>
        </p:blipFill>
        <p:spPr>
          <a:xfrm>
            <a:off x="8469664" y="4201326"/>
            <a:ext cx="246229" cy="246579"/>
          </a:xfrm>
          <a:prstGeom prst="rect">
            <a:avLst/>
          </a:prstGeom>
        </p:spPr>
      </p:pic>
      <p:sp>
        <p:nvSpPr>
          <p:cNvPr id="3" name="MICROSOFT TEAMS">
            <a:extLst>
              <a:ext uri="{FF2B5EF4-FFF2-40B4-BE49-F238E27FC236}">
                <a16:creationId xmlns:a16="http://schemas.microsoft.com/office/drawing/2014/main" id="{DA0E8C53-5FE2-FB20-3C05-2E062F2E5E5C}"/>
              </a:ext>
            </a:extLst>
          </p:cNvPr>
          <p:cNvSpPr txBox="1"/>
          <p:nvPr/>
        </p:nvSpPr>
        <p:spPr>
          <a:xfrm>
            <a:off x="952000" y="2839835"/>
            <a:ext cx="149585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1">
                <a:solidFill>
                  <a:srgbClr val="0E1F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>
                <a:latin typeface="Publico Headline" panose="02040502060504060203" pitchFamily="18" charset="0"/>
              </a:rPr>
              <a:t>Pasos:</a:t>
            </a:r>
            <a:endParaRPr lang="es-PE" dirty="0">
              <a:latin typeface="Publico Headline" panose="020405020605040602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67EDB7-E209-D6BE-EF86-28811743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FA2D1D-1BF7-99A5-00F3-2E4EC233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53446B0-5D09-2F83-22A2-6646543D91CD}"/>
              </a:ext>
            </a:extLst>
          </p:cNvPr>
          <p:cNvGrpSpPr/>
          <p:nvPr/>
        </p:nvGrpSpPr>
        <p:grpSpPr>
          <a:xfrm>
            <a:off x="3845231" y="5318630"/>
            <a:ext cx="15851176" cy="7410425"/>
            <a:chOff x="4035731" y="5612654"/>
            <a:chExt cx="15851176" cy="741042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0AD1BCB-558E-CBCC-3C2D-F4D7853E7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731" y="5612654"/>
              <a:ext cx="15851176" cy="7410425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5BD8FFB-BEE0-8C71-467F-6FAE77B2134D}"/>
                </a:ext>
              </a:extLst>
            </p:cNvPr>
            <p:cNvSpPr/>
            <p:nvPr/>
          </p:nvSpPr>
          <p:spPr>
            <a:xfrm>
              <a:off x="4400550" y="8258175"/>
              <a:ext cx="400050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A96DE20-B3AF-F7BC-8C2B-A0083186FDD9}"/>
                </a:ext>
              </a:extLst>
            </p:cNvPr>
            <p:cNvSpPr/>
            <p:nvPr/>
          </p:nvSpPr>
          <p:spPr>
            <a:xfrm>
              <a:off x="4455635" y="12134277"/>
              <a:ext cx="2099402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851418B-B4CA-011A-D6D7-6FDBCEBDC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11260" y="8415532"/>
              <a:ext cx="1724025" cy="2667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54FEE2E-DD8E-6E16-57EF-7C56C044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11260" y="9051426"/>
              <a:ext cx="1925132" cy="297810"/>
            </a:xfrm>
            <a:prstGeom prst="rect">
              <a:avLst/>
            </a:prstGeom>
          </p:spPr>
        </p:pic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B1D488F0-BE3A-9F8A-AED1-3A888C7C2A1B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20" y="8527920"/>
              <a:ext cx="0" cy="3467922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84861238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C575-89D3-F264-D3EF-CC9F994D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923D83A9-45EC-F7A4-5055-604109057497}"/>
              </a:ext>
            </a:extLst>
          </p:cNvPr>
          <p:cNvSpPr txBox="1"/>
          <p:nvPr/>
        </p:nvSpPr>
        <p:spPr>
          <a:xfrm>
            <a:off x="940161" y="3515944"/>
            <a:ext cx="20252366" cy="1853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19) Podrá anunciar en Gradescope, dando clic en “</a:t>
            </a:r>
            <a:r>
              <a:rPr lang="es-PE" b="1" dirty="0">
                <a:latin typeface="Akzidenz-Grotesk Pro Regular"/>
              </a:rPr>
              <a:t>Publicar calificaciones</a:t>
            </a:r>
            <a:r>
              <a:rPr lang="es-PE" dirty="0">
                <a:latin typeface="Akzidenz-Grotesk Pro Regular"/>
              </a:rPr>
              <a:t>”. Asimismo, para publicar en libro de calificaciones de Blackboard, seleccionar “</a:t>
            </a:r>
            <a:r>
              <a:rPr lang="es-PE" b="1" dirty="0">
                <a:latin typeface="Akzidenz-Grotesk Pro Regular"/>
              </a:rPr>
              <a:t>Publicar calificaciones en Gradescope</a:t>
            </a:r>
            <a:r>
              <a:rPr lang="es-PE" dirty="0">
                <a:latin typeface="Akzidenz-Grotesk Pro Regular"/>
              </a:rPr>
              <a:t>” y luego “</a:t>
            </a:r>
            <a:r>
              <a:rPr lang="es-PE" b="1" dirty="0">
                <a:latin typeface="Akzidenz-Grotesk Pro Regular"/>
              </a:rPr>
              <a:t>Publicar calificaciones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48C854F-F554-BE78-488D-9B5C7E518220}"/>
              </a:ext>
            </a:extLst>
          </p:cNvPr>
          <p:cNvGrpSpPr/>
          <p:nvPr/>
        </p:nvGrpSpPr>
        <p:grpSpPr>
          <a:xfrm>
            <a:off x="1364034" y="623004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60ED0C0-0731-837C-9C54-9A8E8DC646EA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5211728-73D2-88B2-2957-5E2BE2281FC3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19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636242A-4ADF-BF10-A560-6CFAE89C970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F6009E-870C-ABAB-E11E-A923BD30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452" y="8920739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1E5811-8CA2-7634-C7C7-F0120EA9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452" y="9559678"/>
            <a:ext cx="1610737" cy="294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2050ED-FA7C-9B9B-6E81-26B00D129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35" y="6372589"/>
            <a:ext cx="9902163" cy="50962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9DA76F0-F53A-BD6C-B28C-9E4F0B1F8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398" y="6372589"/>
            <a:ext cx="9914320" cy="50962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F64F1DB-6FF8-7DD3-2B60-AC52D7E94134}"/>
              </a:ext>
            </a:extLst>
          </p:cNvPr>
          <p:cNvSpPr/>
          <p:nvPr/>
        </p:nvSpPr>
        <p:spPr>
          <a:xfrm>
            <a:off x="10853512" y="11085853"/>
            <a:ext cx="1207557" cy="33404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6B7590-267A-D8F2-1D55-44B6E594DC4A}"/>
              </a:ext>
            </a:extLst>
          </p:cNvPr>
          <p:cNvSpPr/>
          <p:nvPr/>
        </p:nvSpPr>
        <p:spPr>
          <a:xfrm>
            <a:off x="17278565" y="11183827"/>
            <a:ext cx="1598278" cy="2940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29AB60E-5DDA-A34D-F5C3-D882D4F54291}"/>
              </a:ext>
            </a:extLst>
          </p:cNvPr>
          <p:cNvCxnSpPr>
            <a:cxnSpLocks/>
          </p:cNvCxnSpPr>
          <p:nvPr/>
        </p:nvCxnSpPr>
        <p:spPr>
          <a:xfrm>
            <a:off x="11488541" y="10254343"/>
            <a:ext cx="0" cy="73967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2D89B82-5833-7283-6124-A39104A85C6A}"/>
              </a:ext>
            </a:extLst>
          </p:cNvPr>
          <p:cNvCxnSpPr>
            <a:cxnSpLocks/>
          </p:cNvCxnSpPr>
          <p:nvPr/>
        </p:nvCxnSpPr>
        <p:spPr>
          <a:xfrm>
            <a:off x="18025412" y="10346182"/>
            <a:ext cx="0" cy="73967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E583853-A32F-EBA7-DAD0-7AE69597E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618" y="9798538"/>
            <a:ext cx="3284590" cy="12985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784691-7FB4-822B-FF0A-1016D904B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4781" y="9353942"/>
            <a:ext cx="3272813" cy="18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86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C647-CFD0-12D7-109D-01ED560B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8A3B8E0-0BAC-BEAB-B271-0426E457E27F}"/>
              </a:ext>
            </a:extLst>
          </p:cNvPr>
          <p:cNvSpPr txBox="1"/>
          <p:nvPr/>
        </p:nvSpPr>
        <p:spPr>
          <a:xfrm>
            <a:off x="1340838" y="3524812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20) Finalmente, aparecerá el mensaje de confirmación. Cerrar la ventana para regresar a Gradescope y la nota se visualizará en Blackboard.  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CDAB68B7-A3FB-586B-755E-074D39449EB9}"/>
              </a:ext>
            </a:extLst>
          </p:cNvPr>
          <p:cNvGrpSpPr/>
          <p:nvPr/>
        </p:nvGrpSpPr>
        <p:grpSpPr>
          <a:xfrm>
            <a:off x="4022212" y="5895609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9485B3C-246E-3115-E906-8604A4676C58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28856F6-90A1-4176-3EF0-43CF4C3DAC1A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20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390517D-1AB0-9AF5-00B5-B043747AE4AA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BDA176-543A-5540-814E-A4A26829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F9F485-33D1-58DD-669B-255567D0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20FD47-E416-D7B4-05A7-B6394342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151" y="5895609"/>
            <a:ext cx="7212245" cy="63033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33E4AD-CBB1-9E5D-A0C2-AA0BF8A3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972" y="5895609"/>
            <a:ext cx="6229265" cy="625646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51D213C-BDAA-4ED3-A4CF-ECF9F4A8A4C4}"/>
              </a:ext>
            </a:extLst>
          </p:cNvPr>
          <p:cNvSpPr/>
          <p:nvPr/>
        </p:nvSpPr>
        <p:spPr>
          <a:xfrm>
            <a:off x="15357657" y="7313955"/>
            <a:ext cx="938257" cy="376802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9E968A-C77F-F2A0-FFD8-BBF584D4F6C4}"/>
              </a:ext>
            </a:extLst>
          </p:cNvPr>
          <p:cNvSpPr/>
          <p:nvPr/>
        </p:nvSpPr>
        <p:spPr>
          <a:xfrm>
            <a:off x="14209590" y="6555095"/>
            <a:ext cx="1240617" cy="24137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5848D3-CCBE-AD9D-F7FB-1911F0837842}"/>
              </a:ext>
            </a:extLst>
          </p:cNvPr>
          <p:cNvSpPr/>
          <p:nvPr/>
        </p:nvSpPr>
        <p:spPr>
          <a:xfrm>
            <a:off x="14148964" y="6951061"/>
            <a:ext cx="817767" cy="24137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Flecha: curvada hacia la derecha 21">
            <a:extLst>
              <a:ext uri="{FF2B5EF4-FFF2-40B4-BE49-F238E27FC236}">
                <a16:creationId xmlns:a16="http://schemas.microsoft.com/office/drawing/2014/main" id="{C13E4C89-B98D-2C84-DAED-CC0D1B7789AA}"/>
              </a:ext>
            </a:extLst>
          </p:cNvPr>
          <p:cNvSpPr/>
          <p:nvPr/>
        </p:nvSpPr>
        <p:spPr>
          <a:xfrm>
            <a:off x="13747530" y="6639175"/>
            <a:ext cx="330878" cy="516653"/>
          </a:xfrm>
          <a:prstGeom prst="curved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F04E4-3466-BFEA-40B3-E7CD904D9FCE}"/>
              </a:ext>
            </a:extLst>
          </p:cNvPr>
          <p:cNvSpPr/>
          <p:nvPr/>
        </p:nvSpPr>
        <p:spPr>
          <a:xfrm>
            <a:off x="7406129" y="11490805"/>
            <a:ext cx="1117761" cy="62795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94984A-01F7-84D7-2707-2A1487B0B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5812" y="8080142"/>
            <a:ext cx="1392826" cy="380705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140F02C-8E48-B00A-7A8F-5879F53FDA52}"/>
              </a:ext>
            </a:extLst>
          </p:cNvPr>
          <p:cNvCxnSpPr>
            <a:cxnSpLocks/>
          </p:cNvCxnSpPr>
          <p:nvPr/>
        </p:nvCxnSpPr>
        <p:spPr>
          <a:xfrm>
            <a:off x="8115754" y="10253271"/>
            <a:ext cx="0" cy="114547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597004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ngresar texto despedida"/>
          <p:cNvSpPr txBox="1">
            <a:spLocks noGrp="1"/>
          </p:cNvSpPr>
          <p:nvPr>
            <p:ph type="body" idx="21"/>
          </p:nvPr>
        </p:nvSpPr>
        <p:spPr>
          <a:xfrm>
            <a:off x="2379133" y="10411328"/>
            <a:ext cx="2478243" cy="902811"/>
          </a:xfrm>
          <a:prstGeom prst="rect">
            <a:avLst/>
          </a:prstGeom>
        </p:spPr>
        <p:txBody>
          <a:bodyPr/>
          <a:lstStyle/>
          <a:p>
            <a:r>
              <a:rPr lang="es-PE" dirty="0">
                <a:latin typeface="Akzidenz-Grotesk Pro Regular" panose="02000503030000020003" pitchFamily="50" charset="0"/>
              </a:rPr>
              <a:t>Gracias.</a:t>
            </a:r>
            <a:endParaRPr dirty="0">
              <a:latin typeface="Akzidenz-Grotesk Pro Regular" panose="02000503030000020003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A2061185-778D-23C1-859A-E1DD8A37C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84795" b="36712"/>
          <a:stretch/>
        </p:blipFill>
        <p:spPr>
          <a:xfrm>
            <a:off x="15889149" y="6273466"/>
            <a:ext cx="1139385" cy="11690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hlinkClick r:id="rId3"/>
            <a:extLst>
              <a:ext uri="{FF2B5EF4-FFF2-40B4-BE49-F238E27FC236}">
                <a16:creationId xmlns:a16="http://schemas.microsoft.com/office/drawing/2014/main" id="{EF2C735C-37B8-5914-581C-B7F33EAA135E}"/>
              </a:ext>
            </a:extLst>
          </p:cNvPr>
          <p:cNvSpPr txBox="1"/>
          <p:nvPr/>
        </p:nvSpPr>
        <p:spPr>
          <a:xfrm>
            <a:off x="17269587" y="6669071"/>
            <a:ext cx="47698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(+51) 965438747</a:t>
            </a:r>
            <a:endParaRPr kumimoji="0" lang="es-PE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1A909-0F90-BA89-E50D-1B5EB018A16F}"/>
              </a:ext>
            </a:extLst>
          </p:cNvPr>
          <p:cNvSpPr txBox="1"/>
          <p:nvPr/>
        </p:nvSpPr>
        <p:spPr>
          <a:xfrm>
            <a:off x="17269587" y="9481353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01 2190100 anexo: 8804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47C2437-52D7-C7EA-8702-FD027EA0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91" r="83531"/>
          <a:stretch/>
        </p:blipFill>
        <p:spPr>
          <a:xfrm>
            <a:off x="15907436" y="9200779"/>
            <a:ext cx="1251073" cy="92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95997E7-346B-0B44-06C2-296F61D3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02" r="83531" b="17181"/>
          <a:stretch/>
        </p:blipFill>
        <p:spPr>
          <a:xfrm>
            <a:off x="15914926" y="7854796"/>
            <a:ext cx="1234134" cy="9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114B89-4457-E824-E363-447511E6A22C}"/>
              </a:ext>
            </a:extLst>
          </p:cNvPr>
          <p:cNvSpPr txBox="1"/>
          <p:nvPr/>
        </p:nvSpPr>
        <p:spPr>
          <a:xfrm>
            <a:off x="17158510" y="8051038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monitor.tec@up.edu.pe</a:t>
            </a:r>
            <a:endParaRPr kumimoji="0" lang="es-PE" sz="33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56386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2D3D-7839-C71B-0D51-DD357676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986CD088-0AF7-0294-2FF5-E64A84818EF2}"/>
              </a:ext>
            </a:extLst>
          </p:cNvPr>
          <p:cNvSpPr txBox="1"/>
          <p:nvPr/>
        </p:nvSpPr>
        <p:spPr>
          <a:xfrm>
            <a:off x="1370146" y="3149940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2) Seleccionar la opción “</a:t>
            </a:r>
            <a:r>
              <a:rPr lang="es-PE" b="1" dirty="0">
                <a:latin typeface="Akzidenz-Grotesk Pro Regular"/>
              </a:rPr>
              <a:t>Gradescope – Crear Exámenes</a:t>
            </a:r>
            <a:r>
              <a:rPr lang="es-PE" dirty="0">
                <a:latin typeface="Akzidenz-Grotesk Pro Regular"/>
              </a:rPr>
              <a:t>”. 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D2D332F-85A0-DAC1-23D4-514770EEAD9C}"/>
              </a:ext>
            </a:extLst>
          </p:cNvPr>
          <p:cNvGrpSpPr/>
          <p:nvPr/>
        </p:nvGrpSpPr>
        <p:grpSpPr>
          <a:xfrm>
            <a:off x="3390708" y="497533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AA45A7C8-497D-50A2-1749-16FE2B36A27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550AEFB-7E44-DDE3-C10E-336CF413D36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2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991E2D-A8F6-F138-0ED9-C1F6F6F3EB1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B9D110-C87C-CCDB-BB74-C4E3596B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7736905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8B29EC-6BDA-8430-C4E5-4BC26FD3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8375844"/>
            <a:ext cx="1610737" cy="2940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CC0262B-4A05-9545-FCA6-AB283842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51" y="5030196"/>
            <a:ext cx="14648005" cy="72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871896-78AF-0FE0-117F-2AD09DECEDB0}"/>
              </a:ext>
            </a:extLst>
          </p:cNvPr>
          <p:cNvSpPr/>
          <p:nvPr/>
        </p:nvSpPr>
        <p:spPr>
          <a:xfrm>
            <a:off x="4759986" y="9764028"/>
            <a:ext cx="3394309" cy="198332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7672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43A8-7BA1-0092-D0A5-0B1D1EC8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21D743D-8C75-89B6-B56B-1F90B4B66E95}"/>
              </a:ext>
            </a:extLst>
          </p:cNvPr>
          <p:cNvSpPr txBox="1"/>
          <p:nvPr/>
        </p:nvSpPr>
        <p:spPr>
          <a:xfrm>
            <a:off x="1257800" y="3149940"/>
            <a:ext cx="19685438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3) Seleccionar “</a:t>
            </a:r>
            <a:r>
              <a:rPr lang="es-PE" b="1" dirty="0">
                <a:latin typeface="Akzidenz-Grotesk Pro Regular"/>
              </a:rPr>
              <a:t>Un nuevo ejercicio de Gradescope</a:t>
            </a:r>
            <a:r>
              <a:rPr lang="es-PE" dirty="0">
                <a:latin typeface="Akzidenz-Grotesk Pro Regular"/>
              </a:rPr>
              <a:t>”, luego clic en el botón de “</a:t>
            </a:r>
            <a:r>
              <a:rPr lang="es-PE" b="1" dirty="0">
                <a:latin typeface="Akzidenz-Grotesk Pro Regular"/>
              </a:rPr>
              <a:t>Vincular ejercicio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1B677C7-42A6-3469-1B28-8CE0D930D577}"/>
              </a:ext>
            </a:extLst>
          </p:cNvPr>
          <p:cNvGrpSpPr/>
          <p:nvPr/>
        </p:nvGrpSpPr>
        <p:grpSpPr>
          <a:xfrm>
            <a:off x="2712069" y="485986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1055B9-75EB-2AAF-921C-87CD33182F05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577AB8F-F05F-8AE7-6725-48DCF7EBC540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3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01381E7-3485-1DA7-75FB-C33262C227A2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F4EA61-6E80-32F4-D1EE-56866A33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265520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10C0A5-C089-26BC-3A16-139972F4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904459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2B87DC0-C63C-C65A-D021-2945F8C00227}"/>
              </a:ext>
            </a:extLst>
          </p:cNvPr>
          <p:cNvGrpSpPr/>
          <p:nvPr/>
        </p:nvGrpSpPr>
        <p:grpSpPr>
          <a:xfrm>
            <a:off x="3603957" y="4915485"/>
            <a:ext cx="16219462" cy="7977948"/>
            <a:chOff x="3851148" y="5173846"/>
            <a:chExt cx="16219462" cy="797794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445071-80DA-0263-36A7-F79927F6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148" y="5173846"/>
              <a:ext cx="16219462" cy="7977948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78AEF78-0B17-3D4B-B4BC-8674FE5901BB}"/>
                </a:ext>
              </a:extLst>
            </p:cNvPr>
            <p:cNvSpPr/>
            <p:nvPr/>
          </p:nvSpPr>
          <p:spPr>
            <a:xfrm>
              <a:off x="9982343" y="7924800"/>
              <a:ext cx="2236353" cy="277659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E8E1C0F-5272-964D-1A07-C2092B8A184D}"/>
                </a:ext>
              </a:extLst>
            </p:cNvPr>
            <p:cNvSpPr/>
            <p:nvPr/>
          </p:nvSpPr>
          <p:spPr>
            <a:xfrm>
              <a:off x="12541612" y="9173330"/>
              <a:ext cx="1432312" cy="43312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840A4DE8-BB2D-D8FE-C05A-FADF3D8B6DDC}"/>
                </a:ext>
              </a:extLst>
            </p:cNvPr>
            <p:cNvCxnSpPr>
              <a:cxnSpLocks/>
            </p:cNvCxnSpPr>
            <p:nvPr/>
          </p:nvCxnSpPr>
          <p:spPr>
            <a:xfrm>
              <a:off x="12210933" y="7915275"/>
              <a:ext cx="660390" cy="112395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58439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3198-4C60-3156-6E1E-C9B95F9F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4703D0C7-41A5-17A1-3B0B-0785F799CC10}"/>
              </a:ext>
            </a:extLst>
          </p:cNvPr>
          <p:cNvSpPr txBox="1"/>
          <p:nvPr/>
        </p:nvSpPr>
        <p:spPr>
          <a:xfrm>
            <a:off x="1503496" y="3190239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4) Seleccionar el tipo de ejercicio, en este caso “</a:t>
            </a:r>
            <a:r>
              <a:rPr lang="es-PE" b="1" dirty="0">
                <a:latin typeface="Akzidenz-Grotesk Pro Regular"/>
              </a:rPr>
              <a:t>Hoja de burbujas</a:t>
            </a:r>
            <a:r>
              <a:rPr lang="es-PE" dirty="0">
                <a:latin typeface="Akzidenz-Grotesk Pro Regular"/>
              </a:rPr>
              <a:t>” y clic en “</a:t>
            </a:r>
            <a:r>
              <a:rPr lang="es-PE" b="1" dirty="0">
                <a:latin typeface="Akzidenz-Grotesk Pro Regular"/>
              </a:rPr>
              <a:t>Siguiente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43E7833-476F-B941-4151-EE3E37BE5E02}"/>
              </a:ext>
            </a:extLst>
          </p:cNvPr>
          <p:cNvGrpSpPr/>
          <p:nvPr/>
        </p:nvGrpSpPr>
        <p:grpSpPr>
          <a:xfrm>
            <a:off x="3310539" y="476431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F935950-2D5E-755E-6319-7FFF4F0AE9C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C1FFAE0-CF81-732C-1DF6-85FB077A14A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4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C0E0C35-8AA1-6D54-1389-D3A5904FFFB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6E20CA-9865-C751-D296-CEAC1954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55" y="806105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E27138-D418-A2D6-FDC3-80F84C61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55" y="8699993"/>
            <a:ext cx="1610737" cy="2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D49430-B09D-36AA-9947-CE946DFD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69" y="4825120"/>
            <a:ext cx="16457839" cy="80437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E7BD18-F28E-5C4D-0533-167EF5C5EF82}"/>
              </a:ext>
            </a:extLst>
          </p:cNvPr>
          <p:cNvSpPr/>
          <p:nvPr/>
        </p:nvSpPr>
        <p:spPr>
          <a:xfrm>
            <a:off x="6516428" y="7095067"/>
            <a:ext cx="1323705" cy="27093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21ADC0-F6E2-46C1-5BB3-1043842C1F5B}"/>
              </a:ext>
            </a:extLst>
          </p:cNvPr>
          <p:cNvSpPr/>
          <p:nvPr/>
        </p:nvSpPr>
        <p:spPr>
          <a:xfrm>
            <a:off x="19559179" y="12395200"/>
            <a:ext cx="1061630" cy="47368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CF26AA42-580D-7F01-6239-835B29D99C7D}"/>
              </a:ext>
            </a:extLst>
          </p:cNvPr>
          <p:cNvCxnSpPr>
            <a:cxnSpLocks/>
          </p:cNvCxnSpPr>
          <p:nvPr/>
        </p:nvCxnSpPr>
        <p:spPr>
          <a:xfrm>
            <a:off x="6516427" y="7366000"/>
            <a:ext cx="12943461" cy="5252720"/>
          </a:xfrm>
          <a:prstGeom prst="bentConnector3">
            <a:avLst>
              <a:gd name="adj1" fmla="val 64455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536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B888-1B1F-5E27-282C-D9DC2A54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9CB2717-4FB0-3F8E-94C6-B06B4DD3D62E}"/>
              </a:ext>
            </a:extLst>
          </p:cNvPr>
          <p:cNvSpPr txBox="1"/>
          <p:nvPr/>
        </p:nvSpPr>
        <p:spPr>
          <a:xfrm>
            <a:off x="1541596" y="3235946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5) Completar los campos requeridos. Seguidamente, clic en “</a:t>
            </a:r>
            <a:r>
              <a:rPr lang="es-PE" b="1" dirty="0">
                <a:latin typeface="Akzidenz-Grotesk Pro Regular"/>
              </a:rPr>
              <a:t>Crear ejercicio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903C74C-E94A-9766-CE32-291536E9D8FB}"/>
              </a:ext>
            </a:extLst>
          </p:cNvPr>
          <p:cNvGrpSpPr/>
          <p:nvPr/>
        </p:nvGrpSpPr>
        <p:grpSpPr>
          <a:xfrm>
            <a:off x="3208362" y="4831226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E2F6E777-179A-94F4-88EA-06B66B1057F7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82800595-CB81-EB49-7C48-6C2D3BDB667F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5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53459BB-0764-0AA2-095A-583C912ACC6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AF2B4A-9EC6-427D-DF30-97941769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959" y="8003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8F6AB2-4986-0C57-43A5-458A69E6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959" y="8642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11493B2-F1D0-2FC2-7DE7-DEAAB1AB77FF}"/>
              </a:ext>
            </a:extLst>
          </p:cNvPr>
          <p:cNvGrpSpPr/>
          <p:nvPr/>
        </p:nvGrpSpPr>
        <p:grpSpPr>
          <a:xfrm>
            <a:off x="4116210" y="4831226"/>
            <a:ext cx="15588336" cy="7623234"/>
            <a:chOff x="4167554" y="5257800"/>
            <a:chExt cx="15588336" cy="76232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1C1E4B-9578-A775-DDBE-6C882D83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54" y="5257800"/>
              <a:ext cx="15518674" cy="758475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542E8CC-304A-B779-1159-BFC5B312E45E}"/>
                </a:ext>
              </a:extLst>
            </p:cNvPr>
            <p:cNvSpPr/>
            <p:nvPr/>
          </p:nvSpPr>
          <p:spPr>
            <a:xfrm>
              <a:off x="8433151" y="6722533"/>
              <a:ext cx="1554911" cy="46957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CAE1943-0EDD-CB3D-39D0-3E2890E09834}"/>
                </a:ext>
              </a:extLst>
            </p:cNvPr>
            <p:cNvSpPr/>
            <p:nvPr/>
          </p:nvSpPr>
          <p:spPr>
            <a:xfrm>
              <a:off x="8433151" y="8230556"/>
              <a:ext cx="886695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7986989-239F-D168-6A48-FDB27B2E8D18}"/>
                </a:ext>
              </a:extLst>
            </p:cNvPr>
            <p:cNvSpPr/>
            <p:nvPr/>
          </p:nvSpPr>
          <p:spPr>
            <a:xfrm>
              <a:off x="18469563" y="12423454"/>
              <a:ext cx="1286327" cy="45758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27F3AA2-21A8-A6A0-5650-E29483080299}"/>
                </a:ext>
              </a:extLst>
            </p:cNvPr>
            <p:cNvCxnSpPr/>
            <p:nvPr/>
          </p:nvCxnSpPr>
          <p:spPr>
            <a:xfrm>
              <a:off x="8426271" y="7192108"/>
              <a:ext cx="0" cy="103844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Conector: angular 12">
              <a:extLst>
                <a:ext uri="{FF2B5EF4-FFF2-40B4-BE49-F238E27FC236}">
                  <a16:creationId xmlns:a16="http://schemas.microsoft.com/office/drawing/2014/main" id="{AE403B4D-3B9C-C911-7CF8-2ABF7DAFCAB4}"/>
                </a:ext>
              </a:extLst>
            </p:cNvPr>
            <p:cNvCxnSpPr/>
            <p:nvPr/>
          </p:nvCxnSpPr>
          <p:spPr>
            <a:xfrm>
              <a:off x="8433151" y="8514369"/>
              <a:ext cx="9878674" cy="4151943"/>
            </a:xfrm>
            <a:prstGeom prst="bentConnector3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596254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5F1B-DBB7-5ED8-C6C1-A3D930FD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7F22F0DC-9FE4-A802-AA29-5A909943DF44}"/>
              </a:ext>
            </a:extLst>
          </p:cNvPr>
          <p:cNvSpPr txBox="1"/>
          <p:nvPr/>
        </p:nvSpPr>
        <p:spPr>
          <a:xfrm>
            <a:off x="1446346" y="3297260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6) Aparecerá la siguiente ventana de anuncio, cerrarla y regresar a Blackboard.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94BF0F-4AD1-8A41-B0C7-6FFDFED4AD14}"/>
              </a:ext>
            </a:extLst>
          </p:cNvPr>
          <p:cNvGrpSpPr/>
          <p:nvPr/>
        </p:nvGrpSpPr>
        <p:grpSpPr>
          <a:xfrm>
            <a:off x="2097230" y="542980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8FA488-9247-9501-0014-59F5E0ABAD8A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97D632C-849A-1633-D683-3C6D0DFD3F0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6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8AA83E-8551-102C-842B-D145FB98D1E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0025F5-1161-BC85-7D25-A1847B59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0801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00B45-0046-1FF4-6B3C-E777BF9F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7190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C5F1D47-37F4-1401-D233-0753AE10224C}"/>
              </a:ext>
            </a:extLst>
          </p:cNvPr>
          <p:cNvGrpSpPr/>
          <p:nvPr/>
        </p:nvGrpSpPr>
        <p:grpSpPr>
          <a:xfrm>
            <a:off x="3089963" y="5466023"/>
            <a:ext cx="17756071" cy="5362253"/>
            <a:chOff x="3242363" y="6037916"/>
            <a:chExt cx="17756071" cy="536225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AC6AFDC-D6E0-FA38-8F3F-BA09E2C6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486"/>
            <a:stretch/>
          </p:blipFill>
          <p:spPr>
            <a:xfrm>
              <a:off x="3242363" y="6037916"/>
              <a:ext cx="17756071" cy="5362253"/>
            </a:xfrm>
            <a:prstGeom prst="rect">
              <a:avLst/>
            </a:prstGeom>
          </p:spPr>
        </p:pic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64E8D257-E0A5-71D2-9567-D83E9150F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116" y="6353199"/>
              <a:ext cx="0" cy="2194833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4732BE7-B151-04FD-A700-F39977850DCE}"/>
                </a:ext>
              </a:extLst>
            </p:cNvPr>
            <p:cNvSpPr/>
            <p:nvPr/>
          </p:nvSpPr>
          <p:spPr>
            <a:xfrm>
              <a:off x="7715700" y="6089102"/>
              <a:ext cx="232546" cy="185089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2039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7ABB-5884-6053-108F-57E962A7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2AA84F7-9AC5-A656-B57A-3114E1E83D13}"/>
              </a:ext>
            </a:extLst>
          </p:cNvPr>
          <p:cNvSpPr txBox="1"/>
          <p:nvPr/>
        </p:nvSpPr>
        <p:spPr>
          <a:xfrm>
            <a:off x="1075165" y="3269230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7) En Blackboard, cerrar la “</a:t>
            </a:r>
            <a:r>
              <a:rPr lang="es-PE" b="1" dirty="0">
                <a:latin typeface="Akzidenz-Grotesk Pro Regular"/>
              </a:rPr>
              <a:t>Tienda de contenido</a:t>
            </a:r>
            <a:r>
              <a:rPr lang="es-PE" dirty="0">
                <a:latin typeface="Akzidenz-Grotesk Pro Regular"/>
              </a:rPr>
              <a:t>”. Posteriormente, actualizar la página y se visualizará la actividad creada en “</a:t>
            </a:r>
            <a:r>
              <a:rPr lang="es-PE" b="1" dirty="0">
                <a:latin typeface="Akzidenz-Grotesk Pro Regular"/>
              </a:rPr>
              <a:t>Contenido del curso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207F95F-5302-DF91-E598-8F275E3CD365}"/>
              </a:ext>
            </a:extLst>
          </p:cNvPr>
          <p:cNvGrpSpPr/>
          <p:nvPr/>
        </p:nvGrpSpPr>
        <p:grpSpPr>
          <a:xfrm>
            <a:off x="1573786" y="543196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6FF0B58F-0FDD-4985-F6D8-1021EAFA254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56BD416-E7C5-43E7-8EA4-72326553878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7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B967DAD-1770-C19B-D37D-BE4178155A4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207E9A-E319-EE06-6A64-F78376DA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6" b="37093"/>
          <a:stretch/>
        </p:blipFill>
        <p:spPr>
          <a:xfrm>
            <a:off x="2462584" y="5533221"/>
            <a:ext cx="11343449" cy="497329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778A4DF-9073-15D5-CC7A-EBD96848CCC4}"/>
              </a:ext>
            </a:extLst>
          </p:cNvPr>
          <p:cNvSpPr/>
          <p:nvPr/>
        </p:nvSpPr>
        <p:spPr>
          <a:xfrm>
            <a:off x="2720189" y="6534957"/>
            <a:ext cx="473528" cy="45430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8D008D6-C713-4225-E4B8-73012AED31DA}"/>
              </a:ext>
            </a:extLst>
          </p:cNvPr>
          <p:cNvGrpSpPr/>
          <p:nvPr/>
        </p:nvGrpSpPr>
        <p:grpSpPr>
          <a:xfrm>
            <a:off x="11002058" y="10039216"/>
            <a:ext cx="11154205" cy="2925471"/>
            <a:chOff x="11629292" y="9843508"/>
            <a:chExt cx="9955120" cy="258519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2E60830-8741-55E1-9637-F45EC8366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29292" y="9843508"/>
              <a:ext cx="9955120" cy="258519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E0F868B-C655-5DA6-44D4-0B2E3D01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23463" y="11264202"/>
              <a:ext cx="709936" cy="16994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4CD565-224E-33C0-C9FC-D01B64F2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89802" y="11615619"/>
              <a:ext cx="709936" cy="169942"/>
            </a:xfrm>
            <a:prstGeom prst="rect">
              <a:avLst/>
            </a:prstGeom>
          </p:spPr>
        </p:pic>
      </p:grp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40BF7FA0-5431-61DB-0FDA-5D3E07092F14}"/>
              </a:ext>
            </a:extLst>
          </p:cNvPr>
          <p:cNvCxnSpPr>
            <a:cxnSpLocks/>
          </p:cNvCxnSpPr>
          <p:nvPr/>
        </p:nvCxnSpPr>
        <p:spPr>
          <a:xfrm>
            <a:off x="3135291" y="6986535"/>
            <a:ext cx="7780535" cy="5216456"/>
          </a:xfrm>
          <a:prstGeom prst="bent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92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1DA1-C87B-1CA6-4120-2AC17622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4934224-E64F-79E4-67D5-645F96214A90}"/>
              </a:ext>
            </a:extLst>
          </p:cNvPr>
          <p:cNvSpPr txBox="1"/>
          <p:nvPr/>
        </p:nvSpPr>
        <p:spPr>
          <a:xfrm>
            <a:off x="1118495" y="3297274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8) Clic en la actividad creada para iniciar la configuración del puntaje.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91BED13-9721-DE8A-C39D-6F2564E33911}"/>
              </a:ext>
            </a:extLst>
          </p:cNvPr>
          <p:cNvGrpSpPr/>
          <p:nvPr/>
        </p:nvGrpSpPr>
        <p:grpSpPr>
          <a:xfrm>
            <a:off x="2010944" y="508878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8D421E4-F82D-0A77-A25C-28413D93F36E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2399C46-59E5-24D2-79D4-074B05013BD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8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DB3C866-F7E7-532A-CC30-086FF4495776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064146-CEEE-B124-C1FE-853679CB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359" y="8078088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1338D7-F7F5-94A8-A266-74FA504A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359" y="8717027"/>
            <a:ext cx="1610737" cy="2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487926-6513-4096-6ABD-16529BA6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75" y="5120087"/>
            <a:ext cx="18614650" cy="55996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B08815-E59E-F159-AA21-A31E71E2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172" y="8347833"/>
            <a:ext cx="1989840" cy="4810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C5328D-0154-32EC-B141-7818BCAF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172" y="9143765"/>
            <a:ext cx="2556723" cy="4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1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8bbcd4-5f16-4991-b259-c09bcb5bb8e6" xsi:nil="true"/>
    <lcf76f155ced4ddcb4097134ff3c332f xmlns="723278d4-e2b8-49ce-b8df-cac3abfc7da3">
      <Terms xmlns="http://schemas.microsoft.com/office/infopath/2007/PartnerControls"/>
    </lcf76f155ced4ddcb4097134ff3c332f>
    <SharedWithUsers xmlns="b08bbcd4-5f16-4991-b259-c09bcb5bb8e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F2507402EBF043B0291F512E00E634" ma:contentTypeVersion="19" ma:contentTypeDescription="Crear nuevo documento." ma:contentTypeScope="" ma:versionID="fa49edae49b661615e6d8dcb725d9023">
  <xsd:schema xmlns:xsd="http://www.w3.org/2001/XMLSchema" xmlns:xs="http://www.w3.org/2001/XMLSchema" xmlns:p="http://schemas.microsoft.com/office/2006/metadata/properties" xmlns:ns2="723278d4-e2b8-49ce-b8df-cac3abfc7da3" xmlns:ns3="b08bbcd4-5f16-4991-b259-c09bcb5bb8e6" targetNamespace="http://schemas.microsoft.com/office/2006/metadata/properties" ma:root="true" ma:fieldsID="cbb9e7be54f2a0c6e7ec6903da54edfa" ns2:_="" ns3:_="">
    <xsd:import namespace="723278d4-e2b8-49ce-b8df-cac3abfc7da3"/>
    <xsd:import namespace="b08bbcd4-5f16-4991-b259-c09bcb5bb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78d4-e2b8-49ce-b8df-cac3abfc7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47d4d82-130d-4d7a-b1fd-48bd63853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bbcd4-5f16-4991-b259-c09bcb5b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3daa8a6-63d1-4143-b205-003dfae645ed}" ma:internalName="TaxCatchAll" ma:showField="CatchAllData" ma:web="b08bbcd4-5f16-4991-b259-c09bcb5b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5A11C-2587-4854-AA88-A4B3FB43C4A5}">
  <ds:schemaRefs>
    <ds:schemaRef ds:uri="723278d4-e2b8-49ce-b8df-cac3abfc7da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08bbcd4-5f16-4991-b259-c09bcb5bb8e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FEE314-5DE4-4EE5-915A-A98CC5CE9B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165D9-F44E-4122-AA7F-C222DD557920}"/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548</Words>
  <Application>Microsoft Office PowerPoint</Application>
  <PresentationFormat>Personalizado</PresentationFormat>
  <Paragraphs>48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Akzidenz-Grotesk Pro Regular</vt:lpstr>
      <vt:lpstr>Arial</vt:lpstr>
      <vt:lpstr>Helvetica Neue</vt:lpstr>
      <vt:lpstr>Helvetica Neue Medium</vt:lpstr>
      <vt:lpstr>Publico Headline</vt:lpstr>
      <vt:lpstr>Times Roman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Gianmarco Daniel Jimenez Arraiza</dc:creator>
  <cp:lastModifiedBy>Magnolia Norma Chipana Munoz</cp:lastModifiedBy>
  <cp:revision>321</cp:revision>
  <dcterms:modified xsi:type="dcterms:W3CDTF">2025-02-10T13:43:03Z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0x01010039F2507402EBF043B0291F512E00E634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