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56" r:id="rId5"/>
    <p:sldId id="295" r:id="rId6"/>
    <p:sldId id="277" r:id="rId7"/>
    <p:sldId id="296" r:id="rId8"/>
    <p:sldId id="279" r:id="rId9"/>
    <p:sldId id="297" r:id="rId10"/>
    <p:sldId id="298" r:id="rId11"/>
    <p:sldId id="283" r:id="rId12"/>
    <p:sldId id="284" r:id="rId13"/>
    <p:sldId id="286" r:id="rId14"/>
    <p:sldId id="285" r:id="rId15"/>
    <p:sldId id="299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2F1F6"/>
    <a:srgbClr val="949494"/>
    <a:srgbClr val="0062FF"/>
    <a:srgbClr val="F1F3F4"/>
    <a:srgbClr val="EB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7F6AF-983A-415B-9ABB-6B495104DD9E}" v="1" dt="2023-10-04T14:10:06.589"/>
    <p1510:client id="{3A431C7A-E043-4CD2-89A2-0643B8465658}" v="6" dt="2023-09-30T00:05:14.252"/>
    <p1510:client id="{91E520D4-2A8C-4592-8DF2-80DB1EA6F281}" v="18" dt="2023-10-17T13:40:27.56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 snapToGrid="0">
      <p:cViewPr>
        <p:scale>
          <a:sx n="48" d="100"/>
          <a:sy n="48" d="100"/>
        </p:scale>
        <p:origin x="1122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100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gresar Títul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37166" y="1742666"/>
            <a:ext cx="5200198" cy="1220918"/>
          </a:xfrm>
          <a:prstGeom prst="rect">
            <a:avLst/>
          </a:prstGeom>
          <a:solidFill>
            <a:srgbClr val="0062FF"/>
          </a:solidFill>
        </p:spPr>
        <p:txBody>
          <a:bodyPr wrap="none" lIns="203200" tIns="203200" rIns="203200" bIns="203200" anchor="ctr">
            <a:spAutoFit/>
          </a:bodyPr>
          <a:lstStyle>
            <a:lvl1pPr marL="127000" marR="127000" defTabSz="2438338">
              <a:defRPr sz="57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Ingresar Título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" name="Ingresar a la sesión…">
            <a:extLst>
              <a:ext uri="{FF2B5EF4-FFF2-40B4-BE49-F238E27FC236}">
                <a16:creationId xmlns:a16="http://schemas.microsoft.com/office/drawing/2014/main" id="{7116CC41-7E58-A05B-790C-4D0CDBD73C4A}"/>
              </a:ext>
            </a:extLst>
          </p:cNvPr>
          <p:cNvSpPr txBox="1"/>
          <p:nvPr userDrawn="1"/>
        </p:nvSpPr>
        <p:spPr>
          <a:xfrm>
            <a:off x="21232024" y="12916792"/>
            <a:ext cx="2789788" cy="70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2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Realizado por: Magnolia Chipana Muñoz </a:t>
            </a:r>
          </a:p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2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Verificado por: Andrea Aledo Sánchez </a:t>
            </a:r>
          </a:p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2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Aprobado por: Ugo Ojeda del Arco</a:t>
            </a:r>
          </a:p>
        </p:txBody>
      </p:sp>
      <p:sp>
        <p:nvSpPr>
          <p:cNvPr id="3" name="Ingresar a la sesión…">
            <a:extLst>
              <a:ext uri="{FF2B5EF4-FFF2-40B4-BE49-F238E27FC236}">
                <a16:creationId xmlns:a16="http://schemas.microsoft.com/office/drawing/2014/main" id="{3183ABFC-3C45-C5C6-A2A9-7064AEA7E7B7}"/>
              </a:ext>
            </a:extLst>
          </p:cNvPr>
          <p:cNvSpPr txBox="1"/>
          <p:nvPr userDrawn="1"/>
        </p:nvSpPr>
        <p:spPr>
          <a:xfrm>
            <a:off x="21232024" y="284556"/>
            <a:ext cx="2789788" cy="34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5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v.2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23897894" y="-1"/>
            <a:ext cx="49457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" name="Rectangle"/>
          <p:cNvSpPr/>
          <p:nvPr/>
        </p:nvSpPr>
        <p:spPr>
          <a:xfrm>
            <a:off x="23696547" y="10180697"/>
            <a:ext cx="213321" cy="3535303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748" y="602257"/>
            <a:ext cx="2661310" cy="86623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411D5EF-FA00-1D08-65F9-661924ECE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967" y="496323"/>
            <a:ext cx="1542234" cy="81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7AA43E1-F781-7D6A-1DA6-9FA4AC305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1" r="66091" b="-3710"/>
          <a:stretch/>
        </p:blipFill>
        <p:spPr>
          <a:xfrm>
            <a:off x="561950" y="1384439"/>
            <a:ext cx="1932951" cy="56829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parador2">
    <p:bg>
      <p:bgPr>
        <a:solidFill>
          <a:srgbClr val="006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"/>
          <p:cNvSpPr/>
          <p:nvPr/>
        </p:nvSpPr>
        <p:spPr>
          <a:xfrm>
            <a:off x="23897894" y="-1"/>
            <a:ext cx="49457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23696547" y="10180697"/>
            <a:ext cx="213321" cy="3535303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" name="Capacitación a estudiantes: Microsoft Teams"/>
          <p:cNvSpPr txBox="1"/>
          <p:nvPr/>
        </p:nvSpPr>
        <p:spPr>
          <a:xfrm>
            <a:off x="406777" y="12820649"/>
            <a:ext cx="55722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>
                    <a:alpha val="68351"/>
                  </a:srgb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Capacitación a estudiantes: Microsoft Teams</a:t>
            </a:r>
          </a:p>
        </p:txBody>
      </p:sp>
      <p:sp>
        <p:nvSpPr>
          <p:cNvPr id="55" name="Ingresar títul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388622" y="5454650"/>
            <a:ext cx="5197371" cy="1181100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defRPr sz="7100" b="0">
                <a:solidFill>
                  <a:srgbClr val="0E1F4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dirty="0"/>
              <a:t>Ingresar </a:t>
            </a:r>
            <a:r>
              <a:rPr dirty="0" err="1"/>
              <a:t>título</a:t>
            </a:r>
            <a:endParaRPr dirty="0"/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748" y="602257"/>
            <a:ext cx="2661310" cy="86623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9EE29D58-ADBB-0ECF-6B5C-1DF4B4E14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212" y="481608"/>
            <a:ext cx="2234779" cy="1181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24284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fondo-cierre.jpg" descr="fondo-cie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8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94" y="941441"/>
            <a:ext cx="4673863" cy="1521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3180" y="10839780"/>
            <a:ext cx="4093372" cy="192946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Ingresar texto despedi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379133" y="10441735"/>
            <a:ext cx="7383538" cy="8419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defRPr sz="5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Ingresar texto despedida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CED0D38D-1C95-11D4-7F92-ED623CA03E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00375" y="3438915"/>
            <a:ext cx="3347581" cy="1769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18461648" y="-1"/>
            <a:ext cx="592722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18285876" y="-1"/>
            <a:ext cx="200877" cy="13716001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5584" y="1129767"/>
            <a:ext cx="3979350" cy="12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/>
          <p:cNvSpPr/>
          <p:nvPr/>
        </p:nvSpPr>
        <p:spPr>
          <a:xfrm>
            <a:off x="18461648" y="-1"/>
            <a:ext cx="592722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8695" y="1215407"/>
            <a:ext cx="3453128" cy="1123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0826" y="11013624"/>
            <a:ext cx="3453128" cy="1627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Título de presentación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Subtítulo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4D9F7D77-3CA7-9DFD-D86C-E0A5AD0A1C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116800" y="2963366"/>
            <a:ext cx="2947154" cy="1557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465BD-1564-9A04-1ADF-A0CA831739C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80" y="0"/>
            <a:ext cx="18414999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eg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8.wdp"/><Relationship Id="rId4" Type="http://schemas.openxmlformats.org/officeDocument/2006/relationships/image" Target="../media/image37.png"/><Relationship Id="rId9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whatsapp.com/send/?phone=51965438747&amp;text&amp;type=phone_number&amp;app_absent=0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ngresar Título"/>
          <p:cNvSpPr txBox="1">
            <a:spLocks noGrp="1"/>
          </p:cNvSpPr>
          <p:nvPr>
            <p:ph type="body" idx="21"/>
          </p:nvPr>
        </p:nvSpPr>
        <p:spPr>
          <a:xfrm>
            <a:off x="1037165" y="271296"/>
            <a:ext cx="14107585" cy="2929104"/>
          </a:xfrm>
          <a:prstGeom prst="rect">
            <a:avLst/>
          </a:prstGeom>
        </p:spPr>
        <p:txBody>
          <a:bodyPr wrap="square"/>
          <a:lstStyle/>
          <a:p>
            <a:r>
              <a:rPr lang="es-MX" b="1" dirty="0">
                <a:solidFill>
                  <a:schemeClr val="bg1"/>
                </a:solidFill>
                <a:latin typeface="Publico Headline"/>
              </a:rPr>
              <a:t>¿CÓMO CREAR LA EVALUACIÓN DESDE BLACKBOARD EN GRADESCOPE</a:t>
            </a:r>
            <a:r>
              <a:rPr lang="es-MX" b="1" i="0" u="none" strike="noStrike" dirty="0">
                <a:solidFill>
                  <a:schemeClr val="bg1"/>
                </a:solidFill>
                <a:effectLst/>
                <a:latin typeface="Publico Headline"/>
              </a:rPr>
              <a:t>?</a:t>
            </a:r>
            <a:endParaRPr lang="es-MX" b="1" dirty="0">
              <a:solidFill>
                <a:schemeClr val="bg1"/>
              </a:solidFill>
              <a:latin typeface="Publico Headlin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1EF44-C8FF-72C3-0A42-4D14887B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E8BDF39E-49FC-AF6D-8348-22E97C39E6C7}"/>
              </a:ext>
            </a:extLst>
          </p:cNvPr>
          <p:cNvSpPr txBox="1"/>
          <p:nvPr/>
        </p:nvSpPr>
        <p:spPr>
          <a:xfrm>
            <a:off x="1274896" y="3188857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9) En caso se requiera, cada pregunta puede tener un puntaje diferente editándolo desde el icono de la tuerca, luego clic en “</a:t>
            </a:r>
            <a:r>
              <a:rPr lang="es-PE" b="1" dirty="0">
                <a:latin typeface="Akzidenz-Grotesk Pro Regular"/>
              </a:rPr>
              <a:t>Guardar clave de respuestas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62FC4FA3-026C-F1C3-6281-E0EF4B0E88F7}"/>
              </a:ext>
            </a:extLst>
          </p:cNvPr>
          <p:cNvGrpSpPr/>
          <p:nvPr/>
        </p:nvGrpSpPr>
        <p:grpSpPr>
          <a:xfrm>
            <a:off x="4169192" y="5366227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4A99ECBE-B85E-2775-4297-1B8A03F1F2DB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0191BA26-BD67-E6FB-6FD5-E5F0476B1847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9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9CF2359C-8D93-EF6A-B9AE-CD923DA52ECD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9CCBED-BF1D-D7AB-F465-070B81D3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459" y="78896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B64C47-65AF-41FD-37A4-44A39FBB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459" y="8528543"/>
            <a:ext cx="1610737" cy="294024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F30B43D-FDF5-78F5-93F2-C588A580F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"/>
          <a:stretch/>
        </p:blipFill>
        <p:spPr bwMode="auto">
          <a:xfrm>
            <a:off x="5278910" y="5444244"/>
            <a:ext cx="14037790" cy="71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88A1311-8183-4F40-2F80-70DDF532DEC7}"/>
              </a:ext>
            </a:extLst>
          </p:cNvPr>
          <p:cNvCxnSpPr>
            <a:cxnSpLocks/>
          </p:cNvCxnSpPr>
          <p:nvPr/>
        </p:nvCxnSpPr>
        <p:spPr>
          <a:xfrm>
            <a:off x="8106508" y="8822567"/>
            <a:ext cx="0" cy="829413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114631BE-9AB8-B150-2B1B-DF566BF75168}"/>
              </a:ext>
            </a:extLst>
          </p:cNvPr>
          <p:cNvSpPr/>
          <p:nvPr/>
        </p:nvSpPr>
        <p:spPr>
          <a:xfrm>
            <a:off x="6687477" y="10325975"/>
            <a:ext cx="883217" cy="519078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C41EBE-4AB0-45E5-14F0-C5C84E2B6E15}"/>
              </a:ext>
            </a:extLst>
          </p:cNvPr>
          <p:cNvSpPr/>
          <p:nvPr/>
        </p:nvSpPr>
        <p:spPr>
          <a:xfrm>
            <a:off x="8056836" y="9745510"/>
            <a:ext cx="139147" cy="151525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3A8B378-E7ED-2281-9E6E-F4CF90DB9859}"/>
              </a:ext>
            </a:extLst>
          </p:cNvPr>
          <p:cNvSpPr/>
          <p:nvPr/>
        </p:nvSpPr>
        <p:spPr>
          <a:xfrm>
            <a:off x="17289819" y="12172704"/>
            <a:ext cx="2060497" cy="41307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68B0245-226E-E019-2D9B-38BB8E8B7A12}"/>
              </a:ext>
            </a:extLst>
          </p:cNvPr>
          <p:cNvCxnSpPr>
            <a:cxnSpLocks/>
          </p:cNvCxnSpPr>
          <p:nvPr/>
        </p:nvCxnSpPr>
        <p:spPr>
          <a:xfrm>
            <a:off x="18280732" y="11169527"/>
            <a:ext cx="0" cy="829413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889878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1C504-1130-D449-E16D-B52329E37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80AF6682-B95B-AACB-C0FC-43F1A96FE266}"/>
              </a:ext>
            </a:extLst>
          </p:cNvPr>
          <p:cNvSpPr txBox="1"/>
          <p:nvPr/>
        </p:nvSpPr>
        <p:spPr>
          <a:xfrm>
            <a:off x="1465396" y="3579824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10) Seleccionar la opción “</a:t>
            </a:r>
            <a:r>
              <a:rPr lang="es-PE" b="1" dirty="0">
                <a:latin typeface="Akzidenz-Grotesk Pro Regular"/>
              </a:rPr>
              <a:t>Seleccionar archivos PDF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4F09EAB-D532-E621-F29C-20E2A013FDA8}"/>
              </a:ext>
            </a:extLst>
          </p:cNvPr>
          <p:cNvGrpSpPr/>
          <p:nvPr/>
        </p:nvGrpSpPr>
        <p:grpSpPr>
          <a:xfrm>
            <a:off x="3654842" y="5480527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51713549-033A-7335-3083-4757BF767B31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8B1E7A23-0302-9D61-0DB7-5A106E52FED9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10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4B630095-FD60-7A27-E739-1455158002DA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001183-0C66-6BBC-1F53-E2F0D60BF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109" y="8003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32A49C-5FD6-B95C-63B2-85AD590C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109" y="8642843"/>
            <a:ext cx="1610737" cy="29402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EFED0D8-2256-3FB0-67AE-FEF839B0C373}"/>
              </a:ext>
            </a:extLst>
          </p:cNvPr>
          <p:cNvSpPr/>
          <p:nvPr/>
        </p:nvSpPr>
        <p:spPr>
          <a:xfrm>
            <a:off x="4754467" y="7431049"/>
            <a:ext cx="1773716" cy="327135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3351C53-1027-7D82-FDBE-53DF6BD7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17" y="5480527"/>
            <a:ext cx="14458425" cy="71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8C963FF-0521-D400-1830-CE22184FE1D0}"/>
              </a:ext>
            </a:extLst>
          </p:cNvPr>
          <p:cNvSpPr/>
          <p:nvPr/>
        </p:nvSpPr>
        <p:spPr>
          <a:xfrm>
            <a:off x="15469335" y="8247725"/>
            <a:ext cx="1942686" cy="37206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95504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2C15A-30FD-830D-9F02-D30C5D0F8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AB2BFA56-C80F-492C-D439-6EBFE1515570}"/>
              </a:ext>
            </a:extLst>
          </p:cNvPr>
          <p:cNvSpPr txBox="1"/>
          <p:nvPr/>
        </p:nvSpPr>
        <p:spPr>
          <a:xfrm>
            <a:off x="1201418" y="3086664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11) En el apartado de “</a:t>
            </a:r>
            <a:r>
              <a:rPr lang="es-PE" b="1" dirty="0">
                <a:latin typeface="Akzidenz-Grotesk Pro Regular"/>
              </a:rPr>
              <a:t>Administrar escaneo</a:t>
            </a:r>
            <a:r>
              <a:rPr lang="es-PE" dirty="0">
                <a:latin typeface="Akzidenz-Grotesk Pro Regular"/>
              </a:rPr>
              <a:t>”, clic en “</a:t>
            </a:r>
            <a:r>
              <a:rPr lang="es-PE" b="1" dirty="0">
                <a:latin typeface="Akzidenz-Grotesk Pro Regular"/>
              </a:rPr>
              <a:t>Seleccionar archivos PDF</a:t>
            </a:r>
            <a:r>
              <a:rPr lang="es-PE" dirty="0">
                <a:latin typeface="Akzidenz-Grotesk Pro Regular"/>
              </a:rPr>
              <a:t>” para cargar el examen escaneado, posteriormente clic en “</a:t>
            </a:r>
            <a:r>
              <a:rPr lang="es-PE" b="1" dirty="0">
                <a:latin typeface="Akzidenz-Grotesk Pro Regular"/>
              </a:rPr>
              <a:t>Administrar entregas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E445D6B8-2FC9-94F8-120E-BA4C188DED15}"/>
              </a:ext>
            </a:extLst>
          </p:cNvPr>
          <p:cNvGrpSpPr/>
          <p:nvPr/>
        </p:nvGrpSpPr>
        <p:grpSpPr>
          <a:xfrm>
            <a:off x="1938457" y="5460050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FCE5608E-E3F4-B794-109F-043901458E69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16163D0-2C5B-F4D1-3FB0-1B8609B6D449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11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857308C6-2EE1-83D9-A45F-AD2570B353B9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D126A0-7039-7CB9-6A82-71B01F1D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EA5955-9441-9591-8B54-097607060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90C0E3C-2EDA-2915-FD0C-892A79FB3664}"/>
              </a:ext>
            </a:extLst>
          </p:cNvPr>
          <p:cNvGrpSpPr/>
          <p:nvPr/>
        </p:nvGrpSpPr>
        <p:grpSpPr>
          <a:xfrm>
            <a:off x="2804288" y="5460050"/>
            <a:ext cx="12418886" cy="6520973"/>
            <a:chOff x="4649417" y="5480527"/>
            <a:chExt cx="14458425" cy="71851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181C32-F7BD-146C-0010-6DE51FFCE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417" y="5480527"/>
              <a:ext cx="14458425" cy="71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EA0FC1D6-D89A-E719-3DF5-190F1CEE89F8}"/>
                </a:ext>
              </a:extLst>
            </p:cNvPr>
            <p:cNvSpPr/>
            <p:nvPr/>
          </p:nvSpPr>
          <p:spPr>
            <a:xfrm>
              <a:off x="15450673" y="8266925"/>
              <a:ext cx="1964632" cy="36980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2292" name="Picture 4" descr="Captura de pantalla de un celular&#10;&#10;El contenido generado por inteligencia artificial puede ser incorrecto.">
            <a:extLst>
              <a:ext uri="{FF2B5EF4-FFF2-40B4-BE49-F238E27FC236}">
                <a16:creationId xmlns:a16="http://schemas.microsoft.com/office/drawing/2014/main" id="{D18D4F5E-4733-6675-314A-87D62DE08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2911" r="5158" b="2986"/>
          <a:stretch/>
        </p:blipFill>
        <p:spPr bwMode="auto">
          <a:xfrm>
            <a:off x="14726502" y="5685302"/>
            <a:ext cx="6471138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3A438D2-A97D-C3E4-4206-8FDFF78C696D}"/>
              </a:ext>
            </a:extLst>
          </p:cNvPr>
          <p:cNvSpPr/>
          <p:nvPr/>
        </p:nvSpPr>
        <p:spPr>
          <a:xfrm>
            <a:off x="3326424" y="7669599"/>
            <a:ext cx="1327220" cy="335617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C29571E1-0FB8-2237-E2F1-41DEA48072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766069" y="8923477"/>
            <a:ext cx="3154429" cy="1997769"/>
          </a:xfrm>
          <a:prstGeom prst="bentConnector3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B5EAAB1-83CF-DAFB-FD5D-E8A30519BC46}"/>
              </a:ext>
            </a:extLst>
          </p:cNvPr>
          <p:cNvSpPr/>
          <p:nvPr/>
        </p:nvSpPr>
        <p:spPr>
          <a:xfrm>
            <a:off x="13771204" y="11599196"/>
            <a:ext cx="1467468" cy="38697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730371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F26BD-B94E-ACF0-1628-944BBF13F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B7FD6016-6FE4-C00A-0D94-E1EA41459013}"/>
              </a:ext>
            </a:extLst>
          </p:cNvPr>
          <p:cNvSpPr txBox="1"/>
          <p:nvPr/>
        </p:nvSpPr>
        <p:spPr>
          <a:xfrm>
            <a:off x="1404782" y="3519134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12) Se visualizará el registro de cada alumno completado, luego clic en “</a:t>
            </a:r>
            <a:r>
              <a:rPr lang="es-PE" b="1" dirty="0">
                <a:latin typeface="Akzidenz-Grotesk Pro Regular"/>
              </a:rPr>
              <a:t>Calificar envíos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443A24F-E0D0-3C0B-E36F-E5AE8C44FE2F}"/>
              </a:ext>
            </a:extLst>
          </p:cNvPr>
          <p:cNvGrpSpPr/>
          <p:nvPr/>
        </p:nvGrpSpPr>
        <p:grpSpPr>
          <a:xfrm>
            <a:off x="4154312" y="5506984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439E035F-2B95-47A4-4A5B-F27BDD056750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FD89D89A-D860-682E-C4BA-4A9C7812F2EA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12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7B36F44-9C73-D8F6-539C-9F40D614B492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FAB17D-08F3-C9D9-A504-D2E78BF8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914F14-BDF8-D6EE-5EA0-C66A9F21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21506" name="Picture 2" descr="Interfaz de usuario gráfica, Texto, Aplicación, Correo electrónico&#10;&#10;El contenido generado por inteligencia artificial puede ser incorrecto.">
            <a:extLst>
              <a:ext uri="{FF2B5EF4-FFF2-40B4-BE49-F238E27FC236}">
                <a16:creationId xmlns:a16="http://schemas.microsoft.com/office/drawing/2014/main" id="{FFFE9D09-67D5-AABA-3FE0-C8AC1BAD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07" y="5506984"/>
            <a:ext cx="13732497" cy="70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82A6F5B-A51C-9D97-B576-BA6221DCD8E5}"/>
              </a:ext>
            </a:extLst>
          </p:cNvPr>
          <p:cNvSpPr/>
          <p:nvPr/>
        </p:nvSpPr>
        <p:spPr>
          <a:xfrm>
            <a:off x="14656580" y="5989253"/>
            <a:ext cx="1102072" cy="256689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B1B17B-1B62-032D-7073-6CBA33E8FC09}"/>
              </a:ext>
            </a:extLst>
          </p:cNvPr>
          <p:cNvSpPr/>
          <p:nvPr/>
        </p:nvSpPr>
        <p:spPr>
          <a:xfrm>
            <a:off x="15826620" y="5989252"/>
            <a:ext cx="875928" cy="256689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F75541-AC29-8A52-7788-4CBD000B4BCB}"/>
              </a:ext>
            </a:extLst>
          </p:cNvPr>
          <p:cNvSpPr/>
          <p:nvPr/>
        </p:nvSpPr>
        <p:spPr>
          <a:xfrm>
            <a:off x="17261896" y="12072553"/>
            <a:ext cx="1203904" cy="468149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83662D5-CAEB-C2B8-A7A6-615E3273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b="76205"/>
          <a:stretch/>
        </p:blipFill>
        <p:spPr>
          <a:xfrm>
            <a:off x="6686549" y="9049243"/>
            <a:ext cx="3579187" cy="6027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2B85F5-879D-D2E6-4E78-0D6B9623F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t="76205"/>
          <a:stretch/>
        </p:blipFill>
        <p:spPr>
          <a:xfrm>
            <a:off x="6686549" y="10966941"/>
            <a:ext cx="3579186" cy="6027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40552A-CA53-6E3F-42D9-9731DDE23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6780" y="8826031"/>
            <a:ext cx="1563198" cy="4001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B42553-95FD-7540-2F69-174B6C0A4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4879" y="10766851"/>
            <a:ext cx="1563198" cy="400179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EBD5B0C-69F1-5B73-752E-7F15D1FEDC9D}"/>
              </a:ext>
            </a:extLst>
          </p:cNvPr>
          <p:cNvCxnSpPr>
            <a:cxnSpLocks/>
          </p:cNvCxnSpPr>
          <p:nvPr/>
        </p:nvCxnSpPr>
        <p:spPr>
          <a:xfrm>
            <a:off x="17848245" y="11154992"/>
            <a:ext cx="0" cy="829413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978315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65C2E-8B3E-5BA8-737D-3988F2C1F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D8E9A8A6-0BA1-8B75-4C3A-5296BB044A3C}"/>
              </a:ext>
            </a:extLst>
          </p:cNvPr>
          <p:cNvSpPr txBox="1"/>
          <p:nvPr/>
        </p:nvSpPr>
        <p:spPr>
          <a:xfrm>
            <a:off x="1404783" y="3291384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13) Caso contrario que no reconozca el sistema, se debe realizar manualmente el registro y clic en “</a:t>
            </a:r>
            <a:r>
              <a:rPr lang="es-PE" b="1" dirty="0">
                <a:latin typeface="Akzidenz-Grotesk Pro Regular"/>
              </a:rPr>
              <a:t>Calificar envíos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7B5A7765-5D1A-2309-A356-141A62B041AD}"/>
              </a:ext>
            </a:extLst>
          </p:cNvPr>
          <p:cNvGrpSpPr/>
          <p:nvPr/>
        </p:nvGrpSpPr>
        <p:grpSpPr>
          <a:xfrm>
            <a:off x="3792064" y="5378746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E6227754-DE3D-3402-A0DC-85903AC8A4A0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17060A3-6389-C82B-D9CD-E4750ED667FB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13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BC99786-F887-98D2-8959-6671C55D4DBA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D88C94-0CBA-A35D-156F-11D8AA3A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8F517E-ED9A-72E3-7F49-E4CA6138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16386" name="Picture 2" descr="Interfaz de usuario gráfica, Texto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1285D074-8ACA-E1A6-C02D-07E33E5E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97" y="5427066"/>
            <a:ext cx="14107537" cy="71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120BFE1A-3A1E-45A5-3F5A-50BDF486C83C}"/>
              </a:ext>
            </a:extLst>
          </p:cNvPr>
          <p:cNvCxnSpPr>
            <a:cxnSpLocks/>
          </p:cNvCxnSpPr>
          <p:nvPr/>
        </p:nvCxnSpPr>
        <p:spPr>
          <a:xfrm>
            <a:off x="17831027" y="11214498"/>
            <a:ext cx="0" cy="829413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336E7604-D64A-C92F-8AC3-F71F9F8CAA50}"/>
              </a:ext>
            </a:extLst>
          </p:cNvPr>
          <p:cNvSpPr/>
          <p:nvPr/>
        </p:nvSpPr>
        <p:spPr>
          <a:xfrm>
            <a:off x="4868002" y="7698132"/>
            <a:ext cx="4965545" cy="80129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577E654-DD60-7A74-1FB9-CFA554475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7801" y="7788351"/>
            <a:ext cx="3595845" cy="6508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3006FD-7F4E-4592-6260-21C9B0DF5D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7801" y="9871704"/>
            <a:ext cx="3263091" cy="62451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BA1AF32-BDBF-132A-5444-489058423E90}"/>
              </a:ext>
            </a:extLst>
          </p:cNvPr>
          <p:cNvSpPr/>
          <p:nvPr/>
        </p:nvSpPr>
        <p:spPr>
          <a:xfrm>
            <a:off x="17147446" y="12158543"/>
            <a:ext cx="1320436" cy="462077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3985766-498F-51F9-B45A-5FA30F5CB88C}"/>
              </a:ext>
            </a:extLst>
          </p:cNvPr>
          <p:cNvSpPr/>
          <p:nvPr/>
        </p:nvSpPr>
        <p:spPr>
          <a:xfrm>
            <a:off x="10067566" y="9096080"/>
            <a:ext cx="2464212" cy="49762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E319FEF-0C85-1B0C-45AE-834713155B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7566" y="8567401"/>
            <a:ext cx="2057400" cy="4667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FFDCCA2-5DDB-761D-A21C-06E8F2687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3882" y="9126981"/>
            <a:ext cx="2057400" cy="4667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4730F75-9E2F-7CC4-DDA0-26DF092022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3882" y="9728827"/>
            <a:ext cx="2057400" cy="4667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FE098F-9921-1F3F-9256-EA70B5568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rcRect b="65341"/>
          <a:stretch/>
        </p:blipFill>
        <p:spPr>
          <a:xfrm>
            <a:off x="10133882" y="10234282"/>
            <a:ext cx="2057400" cy="16176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72692E2-E07E-820F-97A9-3B76D353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7566" y="8043526"/>
            <a:ext cx="2286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585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CA235-9DAD-F4F4-7132-97D00858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842B062F-54F9-8707-C764-6C5332E37F5D}"/>
              </a:ext>
            </a:extLst>
          </p:cNvPr>
          <p:cNvSpPr txBox="1"/>
          <p:nvPr/>
        </p:nvSpPr>
        <p:spPr>
          <a:xfrm>
            <a:off x="1606260" y="3403200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14) Asimismo, el sistema reconocerá las respuestas que no fueron marcadas por completo.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B61FF58C-78DF-F234-ADF5-3927B0DDA8FF}"/>
              </a:ext>
            </a:extLst>
          </p:cNvPr>
          <p:cNvGrpSpPr/>
          <p:nvPr/>
        </p:nvGrpSpPr>
        <p:grpSpPr>
          <a:xfrm>
            <a:off x="3396761" y="5662972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8688066-3F33-7DB7-7037-3D78ECEF0571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2C8DD9BD-B79E-FFF1-4E45-B8F49A77D772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14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A0A2B2EF-DCEA-8FEA-47CB-700664E4C4D1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A201DD-412A-507D-2078-C2250E93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586" y="8090030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D3AD5D-F74C-B6BA-230A-F156B33A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586" y="8728969"/>
            <a:ext cx="1610737" cy="294024"/>
          </a:xfrm>
          <a:prstGeom prst="rect">
            <a:avLst/>
          </a:prstGeom>
        </p:spPr>
      </p:pic>
      <p:pic>
        <p:nvPicPr>
          <p:cNvPr id="15362" name="Picture 2" descr="Interfaz de usuario gráfica&#10;&#10;El contenido generado por inteligencia artificial puede ser incorrecto.">
            <a:extLst>
              <a:ext uri="{FF2B5EF4-FFF2-40B4-BE49-F238E27FC236}">
                <a16:creationId xmlns:a16="http://schemas.microsoft.com/office/drawing/2014/main" id="{4337BAE3-FA07-E019-AD82-1259741B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68" y="5662972"/>
            <a:ext cx="15113751" cy="71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73CFF2B-AB2A-890A-8C50-16C5F3E61093}"/>
              </a:ext>
            </a:extLst>
          </p:cNvPr>
          <p:cNvSpPr/>
          <p:nvPr/>
        </p:nvSpPr>
        <p:spPr>
          <a:xfrm>
            <a:off x="11598911" y="8583100"/>
            <a:ext cx="1973870" cy="395825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77EF3E9-4DF4-79A2-5722-887023B449F4}"/>
              </a:ext>
            </a:extLst>
          </p:cNvPr>
          <p:cNvSpPr/>
          <p:nvPr/>
        </p:nvSpPr>
        <p:spPr>
          <a:xfrm>
            <a:off x="12256440" y="8172206"/>
            <a:ext cx="218250" cy="20178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036493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A5C3E-FB13-FAEC-8778-209AAEDD7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EFC82111-4ED7-6E4E-77BE-175E79CBA18D}"/>
              </a:ext>
            </a:extLst>
          </p:cNvPr>
          <p:cNvSpPr txBox="1"/>
          <p:nvPr/>
        </p:nvSpPr>
        <p:spPr>
          <a:xfrm>
            <a:off x="1741621" y="3227957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15) Luego, clic en “</a:t>
            </a:r>
            <a:r>
              <a:rPr lang="es-PE" b="1" dirty="0">
                <a:latin typeface="Akzidenz-Grotesk Pro Regular"/>
              </a:rPr>
              <a:t>Publicar calificaciones</a:t>
            </a:r>
            <a:r>
              <a:rPr lang="es-PE" dirty="0">
                <a:latin typeface="Akzidenz-Grotesk Pro Regular"/>
              </a:rPr>
              <a:t>”. 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57E12F42-8CCF-1FBB-64F3-C58DD413AEB2}"/>
              </a:ext>
            </a:extLst>
          </p:cNvPr>
          <p:cNvGrpSpPr/>
          <p:nvPr/>
        </p:nvGrpSpPr>
        <p:grpSpPr>
          <a:xfrm>
            <a:off x="3657510" y="5301662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3F2956E5-6077-70CF-78F3-25D77927D5AC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0D25B95-A119-35DF-0B4A-7AC9A8589DBE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15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6E5FAF65-D8B2-9A4F-71CE-5FD94DF083BF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1600421-818E-3FC7-4EE3-59966CE86816}"/>
              </a:ext>
            </a:extLst>
          </p:cNvPr>
          <p:cNvGrpSpPr/>
          <p:nvPr/>
        </p:nvGrpSpPr>
        <p:grpSpPr>
          <a:xfrm>
            <a:off x="4685954" y="5301662"/>
            <a:ext cx="13963996" cy="7348232"/>
            <a:chOff x="5124104" y="5929618"/>
            <a:chExt cx="12496800" cy="6343650"/>
          </a:xfrm>
        </p:grpSpPr>
        <p:pic>
          <p:nvPicPr>
            <p:cNvPr id="14338" name="Picture 2" descr="Escala de tiempo&#10;&#10;El contenido generado por inteligencia artificial puede ser incorrecto.">
              <a:extLst>
                <a:ext uri="{FF2B5EF4-FFF2-40B4-BE49-F238E27FC236}">
                  <a16:creationId xmlns:a16="http://schemas.microsoft.com/office/drawing/2014/main" id="{452F96CB-A257-B1DC-741F-D42EC8912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104" y="5929618"/>
              <a:ext cx="12496800" cy="634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A94AF499-ED74-78F5-304B-C6AAC9AD2006}"/>
                </a:ext>
              </a:extLst>
            </p:cNvPr>
            <p:cNvCxnSpPr>
              <a:cxnSpLocks/>
            </p:cNvCxnSpPr>
            <p:nvPr/>
          </p:nvCxnSpPr>
          <p:spPr>
            <a:xfrm>
              <a:off x="16649700" y="9794211"/>
              <a:ext cx="0" cy="1995723"/>
            </a:xfrm>
            <a:prstGeom prst="straightConnector1">
              <a:avLst/>
            </a:prstGeom>
            <a:noFill/>
            <a:ln w="5715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FCAF8007-8BD5-3BB1-E0FE-BF7F1B75E2B2}"/>
              </a:ext>
            </a:extLst>
          </p:cNvPr>
          <p:cNvSpPr/>
          <p:nvPr/>
        </p:nvSpPr>
        <p:spPr>
          <a:xfrm>
            <a:off x="16888759" y="12209030"/>
            <a:ext cx="1621430" cy="432318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03F6B6B-A102-FC9B-8DBA-06B3E2D13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0181" y="10174715"/>
            <a:ext cx="5597246" cy="19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167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8FB51-B886-35C4-AE0D-EC0032B65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CFBFAD90-537C-3B10-A016-EAD8B14C5880}"/>
              </a:ext>
            </a:extLst>
          </p:cNvPr>
          <p:cNvSpPr txBox="1"/>
          <p:nvPr/>
        </p:nvSpPr>
        <p:spPr>
          <a:xfrm>
            <a:off x="1579696" y="3149940"/>
            <a:ext cx="17851650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16) Seguido del botón “</a:t>
            </a:r>
            <a:r>
              <a:rPr lang="es-PE" b="1" dirty="0">
                <a:latin typeface="Akzidenz-Grotesk Pro Regular"/>
              </a:rPr>
              <a:t>Publicar calificaciones en </a:t>
            </a:r>
            <a:r>
              <a:rPr lang="es-PE" b="1" dirty="0" err="1">
                <a:latin typeface="Akzidenz-Grotesk Pro Regular"/>
              </a:rPr>
              <a:t>Gradescope</a:t>
            </a:r>
            <a:r>
              <a:rPr lang="es-PE" dirty="0">
                <a:latin typeface="Akzidenz-Grotesk Pro Regular"/>
              </a:rPr>
              <a:t>”, seleccionar “</a:t>
            </a:r>
            <a:r>
              <a:rPr lang="es-PE" b="1" dirty="0">
                <a:latin typeface="Akzidenz-Grotesk Pro Regular"/>
              </a:rPr>
              <a:t>Publicar calificaciones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2AA9867-4EDF-9A5E-29F5-D906DAB1E4FF}"/>
              </a:ext>
            </a:extLst>
          </p:cNvPr>
          <p:cNvGrpSpPr/>
          <p:nvPr/>
        </p:nvGrpSpPr>
        <p:grpSpPr>
          <a:xfrm>
            <a:off x="3805246" y="6023495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993709E-9CF3-58F8-F7B8-E6DD0CFD8C22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7452FD29-2406-4CAC-A001-F1B0708DF761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16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7284297-0492-794A-CF10-D44B186FD05C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5EF960-26D1-4FE8-602C-B3365FD6B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6293E6-C504-FFD6-BD98-16361244D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348E8DB-A1EA-8D73-5F06-32E364276298}"/>
              </a:ext>
            </a:extLst>
          </p:cNvPr>
          <p:cNvGrpSpPr/>
          <p:nvPr/>
        </p:nvGrpSpPr>
        <p:grpSpPr>
          <a:xfrm>
            <a:off x="4753138" y="6023495"/>
            <a:ext cx="13973867" cy="6588743"/>
            <a:chOff x="5095529" y="6479557"/>
            <a:chExt cx="12496800" cy="5686425"/>
          </a:xfrm>
        </p:grpSpPr>
        <p:pic>
          <p:nvPicPr>
            <p:cNvPr id="13314" name="Picture 2" descr="Interfaz de usuario gráfica, Aplicación&#10;&#10;El contenido generado por inteligencia artificial puede ser incorrecto.">
              <a:extLst>
                <a:ext uri="{FF2B5EF4-FFF2-40B4-BE49-F238E27FC236}">
                  <a16:creationId xmlns:a16="http://schemas.microsoft.com/office/drawing/2014/main" id="{780EDC9F-0369-E50F-0F08-8C8601F90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529" y="6479557"/>
              <a:ext cx="12496800" cy="568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" name="Conector recto de flecha 1">
              <a:extLst>
                <a:ext uri="{FF2B5EF4-FFF2-40B4-BE49-F238E27FC236}">
                  <a16:creationId xmlns:a16="http://schemas.microsoft.com/office/drawing/2014/main" id="{2E5B9E10-1ACA-1C54-F89E-53ABFD8580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192000" y="9799983"/>
              <a:ext cx="410817" cy="2067339"/>
            </a:xfrm>
            <a:prstGeom prst="straightConnector1">
              <a:avLst/>
            </a:prstGeom>
            <a:noFill/>
            <a:ln w="5715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4317D3A9-5A66-97A0-3DAA-4B47D4475CEC}"/>
              </a:ext>
            </a:extLst>
          </p:cNvPr>
          <p:cNvSpPr/>
          <p:nvPr/>
        </p:nvSpPr>
        <p:spPr>
          <a:xfrm>
            <a:off x="11958681" y="9238050"/>
            <a:ext cx="1466863" cy="384665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6B8CD4D-32B2-4690-6FC2-CB1C12EC6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1346" y="10443661"/>
            <a:ext cx="50387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743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23D2B-8F9A-7E9E-087B-9860F304D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63145E54-A276-B238-FA4E-D50438C50490}"/>
              </a:ext>
            </a:extLst>
          </p:cNvPr>
          <p:cNvSpPr txBox="1"/>
          <p:nvPr/>
        </p:nvSpPr>
        <p:spPr>
          <a:xfrm>
            <a:off x="1617796" y="3227957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17) De esta forma, podrá descargar el reporte de notas en formato Excel.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484BBB64-6CA8-3E63-66DD-931B229B866B}"/>
              </a:ext>
            </a:extLst>
          </p:cNvPr>
          <p:cNvGrpSpPr/>
          <p:nvPr/>
        </p:nvGrpSpPr>
        <p:grpSpPr>
          <a:xfrm>
            <a:off x="4273769" y="5682627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3007909-79A8-822A-CE27-9AF02E7B0AA0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E15B59EA-4E5E-ADCD-CC07-94EC531440AA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17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AAFA2E99-887F-AD84-D440-EC9A71FBBF07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B74FC2-E4AE-0446-6E2B-EAE72EC9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244E8D-E0BA-F61B-9703-F43F5AEB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4A7D72BF-41F3-73BB-616E-8D091659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04" y="5682627"/>
            <a:ext cx="13359760" cy="72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BC9D19C-EC50-C946-FC60-314E7F24C5AC}"/>
              </a:ext>
            </a:extLst>
          </p:cNvPr>
          <p:cNvSpPr/>
          <p:nvPr/>
        </p:nvSpPr>
        <p:spPr>
          <a:xfrm>
            <a:off x="6655652" y="12474986"/>
            <a:ext cx="1724673" cy="32159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37E7B05-1E7D-9D6F-1429-C418A9E65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5128" y="9737262"/>
            <a:ext cx="1910706" cy="26903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180C49-AFB2-5FEF-09DC-4D08CC220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6047" y="9788124"/>
            <a:ext cx="2053872" cy="16687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FBF2E7A-AB4C-8DEE-9A64-FE62E0987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8111" y="11578166"/>
            <a:ext cx="1203546" cy="74937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FA40D31-A4B6-22C9-5C97-3F96E4721816}"/>
              </a:ext>
            </a:extLst>
          </p:cNvPr>
          <p:cNvSpPr/>
          <p:nvPr/>
        </p:nvSpPr>
        <p:spPr>
          <a:xfrm>
            <a:off x="6761657" y="11671119"/>
            <a:ext cx="1493064" cy="713473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Flecha: curvada hacia abajo 13">
            <a:extLst>
              <a:ext uri="{FF2B5EF4-FFF2-40B4-BE49-F238E27FC236}">
                <a16:creationId xmlns:a16="http://schemas.microsoft.com/office/drawing/2014/main" id="{2B78058E-2660-B6F0-40C1-5F55049AF4B6}"/>
              </a:ext>
            </a:extLst>
          </p:cNvPr>
          <p:cNvSpPr/>
          <p:nvPr/>
        </p:nvSpPr>
        <p:spPr>
          <a:xfrm rot="16200000">
            <a:off x="6031342" y="12061792"/>
            <a:ext cx="713597" cy="49572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731765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93217-D14F-10BC-25D5-3F197C31C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D33A88AF-DA69-199E-03F4-756D89BB0720}"/>
              </a:ext>
            </a:extLst>
          </p:cNvPr>
          <p:cNvSpPr txBox="1"/>
          <p:nvPr/>
        </p:nvSpPr>
        <p:spPr>
          <a:xfrm>
            <a:off x="1808157" y="3405578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18) Finalmente, se visualizará en el “</a:t>
            </a:r>
            <a:r>
              <a:rPr lang="es-PE" b="1" dirty="0">
                <a:latin typeface="Akzidenz-Grotesk Pro Regular"/>
              </a:rPr>
              <a:t>Libro de calificaciones</a:t>
            </a:r>
            <a:r>
              <a:rPr lang="es-PE" dirty="0">
                <a:latin typeface="Akzidenz-Grotesk Pro Regular"/>
              </a:rPr>
              <a:t>”</a:t>
            </a:r>
            <a:r>
              <a:rPr lang="es-PE" b="1" dirty="0">
                <a:latin typeface="Akzidenz-Grotesk Pro Regular"/>
              </a:rPr>
              <a:t> </a:t>
            </a:r>
            <a:r>
              <a:rPr lang="es-PE" dirty="0">
                <a:latin typeface="Akzidenz-Grotesk Pro Regular"/>
              </a:rPr>
              <a:t>sus notas respectivas.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88D350FD-ABB3-9593-9154-1CD49B6B65F6}"/>
              </a:ext>
            </a:extLst>
          </p:cNvPr>
          <p:cNvGrpSpPr/>
          <p:nvPr/>
        </p:nvGrpSpPr>
        <p:grpSpPr>
          <a:xfrm>
            <a:off x="5402096" y="5273207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52D0CD70-C31C-1DA8-BFA2-8659F3388CF1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D71C26CC-85B3-4A7F-B03D-F7FB10BFE677}"/>
                </a:ext>
              </a:extLst>
            </p:cNvPr>
            <p:cNvSpPr txBox="1"/>
            <p:nvPr/>
          </p:nvSpPr>
          <p:spPr>
            <a:xfrm>
              <a:off x="11616562" y="7180751"/>
              <a:ext cx="637530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18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4CE4ED37-D50B-899F-D3B2-CE7741B6C5B1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61A656-FA1D-F628-FAF1-560EAC5D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61870A-7FCF-D4C3-DEFF-CA63E897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25602" name="Picture 2" descr="Imagen que contiene Interfaz de usuario gráfica&#10;&#10;El contenido generado por inteligencia artificial puede ser incorrecto.">
            <a:extLst>
              <a:ext uri="{FF2B5EF4-FFF2-40B4-BE49-F238E27FC236}">
                <a16:creationId xmlns:a16="http://schemas.microsoft.com/office/drawing/2014/main" id="{FAB47CD9-026F-44D4-8AE3-62ED678E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83" y="5318483"/>
            <a:ext cx="11191715" cy="77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22AB50D-9881-4B4C-5E2C-93E2A29C8459}"/>
              </a:ext>
            </a:extLst>
          </p:cNvPr>
          <p:cNvSpPr/>
          <p:nvPr/>
        </p:nvSpPr>
        <p:spPr>
          <a:xfrm>
            <a:off x="9225159" y="6123011"/>
            <a:ext cx="1446427" cy="36385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06AC7F2-DA9F-AFEF-9B12-256E99500AB8}"/>
              </a:ext>
            </a:extLst>
          </p:cNvPr>
          <p:cNvSpPr/>
          <p:nvPr/>
        </p:nvSpPr>
        <p:spPr>
          <a:xfrm>
            <a:off x="14996080" y="6948512"/>
            <a:ext cx="1056385" cy="6074715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4A5EAE-A855-3632-446C-1E5E66AA4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4463" y="7852977"/>
            <a:ext cx="1776413" cy="50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16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5275F9A1-3037-4148-92CE-8DA8B6A6E5E1}"/>
              </a:ext>
            </a:extLst>
          </p:cNvPr>
          <p:cNvSpPr txBox="1"/>
          <p:nvPr/>
        </p:nvSpPr>
        <p:spPr>
          <a:xfrm>
            <a:off x="1198696" y="3960661"/>
            <a:ext cx="18327554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1) Ingresar al curso y en el botón de “    ” seleccionar la opción “</a:t>
            </a:r>
            <a:r>
              <a:rPr lang="es-PE" b="1" dirty="0">
                <a:latin typeface="Akzidenz-Grotesk Pro Regular"/>
              </a:rPr>
              <a:t>Tienda de contenido</a:t>
            </a:r>
            <a:r>
              <a:rPr lang="es-PE" dirty="0">
                <a:latin typeface="Akzidenz-Grotesk Pro Regular"/>
              </a:rPr>
              <a:t>”.</a:t>
            </a:r>
            <a:endParaRPr lang="es-PE" b="1" dirty="0">
              <a:latin typeface="Akzidenz-Grotesk Pro Regular" panose="02000503030000020003" pitchFamily="50" charset="0"/>
            </a:endParaRPr>
          </a:p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B0460982-5038-49F4-A8B2-265FE74769BB}"/>
              </a:ext>
            </a:extLst>
          </p:cNvPr>
          <p:cNvGrpSpPr/>
          <p:nvPr/>
        </p:nvGrpSpPr>
        <p:grpSpPr>
          <a:xfrm>
            <a:off x="2861183" y="5298168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604D2E5-3574-4F85-971E-194037C49C83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E643016-0F6D-449D-8627-D483186811BE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A88BFF1-A34B-4658-9E8B-A93E443B154E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B458FA-5EA3-D7A2-DF7C-BD32C3E521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39" t="24269" r="19622" b="14103"/>
          <a:stretch/>
        </p:blipFill>
        <p:spPr>
          <a:xfrm>
            <a:off x="8469664" y="4201326"/>
            <a:ext cx="246229" cy="246579"/>
          </a:xfrm>
          <a:prstGeom prst="rect">
            <a:avLst/>
          </a:prstGeom>
        </p:spPr>
      </p:pic>
      <p:sp>
        <p:nvSpPr>
          <p:cNvPr id="3" name="MICROSOFT TEAMS">
            <a:extLst>
              <a:ext uri="{FF2B5EF4-FFF2-40B4-BE49-F238E27FC236}">
                <a16:creationId xmlns:a16="http://schemas.microsoft.com/office/drawing/2014/main" id="{DA0E8C53-5FE2-FB20-3C05-2E062F2E5E5C}"/>
              </a:ext>
            </a:extLst>
          </p:cNvPr>
          <p:cNvSpPr txBox="1"/>
          <p:nvPr/>
        </p:nvSpPr>
        <p:spPr>
          <a:xfrm>
            <a:off x="952000" y="2839835"/>
            <a:ext cx="1495856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 b="1">
                <a:solidFill>
                  <a:srgbClr val="0E1F4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MX" dirty="0">
                <a:latin typeface="Publico Headline" panose="02040502060504060203" pitchFamily="18" charset="0"/>
              </a:rPr>
              <a:t>Pasos:</a:t>
            </a:r>
            <a:endParaRPr lang="es-PE" dirty="0">
              <a:latin typeface="Publico Headline" panose="02040502060504060203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67EDB7-E209-D6BE-EF86-28811743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FA2D1D-1BF7-99A5-00F3-2E4EC233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53446B0-5D09-2F83-22A2-6646543D91CD}"/>
              </a:ext>
            </a:extLst>
          </p:cNvPr>
          <p:cNvGrpSpPr/>
          <p:nvPr/>
        </p:nvGrpSpPr>
        <p:grpSpPr>
          <a:xfrm>
            <a:off x="3845231" y="5318630"/>
            <a:ext cx="15851176" cy="7410425"/>
            <a:chOff x="4035731" y="5612654"/>
            <a:chExt cx="15851176" cy="741042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0AD1BCB-558E-CBCC-3C2D-F4D7853E7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731" y="5612654"/>
              <a:ext cx="15851176" cy="7410425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5BD8FFB-BEE0-8C71-467F-6FAE77B2134D}"/>
                </a:ext>
              </a:extLst>
            </p:cNvPr>
            <p:cNvSpPr/>
            <p:nvPr/>
          </p:nvSpPr>
          <p:spPr>
            <a:xfrm>
              <a:off x="4400550" y="8258175"/>
              <a:ext cx="400050" cy="26974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A96DE20-B3AF-F7BC-8C2B-A0083186FDD9}"/>
                </a:ext>
              </a:extLst>
            </p:cNvPr>
            <p:cNvSpPr/>
            <p:nvPr/>
          </p:nvSpPr>
          <p:spPr>
            <a:xfrm>
              <a:off x="4455635" y="12134277"/>
              <a:ext cx="2099402" cy="26974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851418B-B4CA-011A-D6D7-6FDBCEBDC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11260" y="8415532"/>
              <a:ext cx="1724025" cy="2667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54FEE2E-DD8E-6E16-57EF-7C56C044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11260" y="9051426"/>
              <a:ext cx="1925132" cy="297810"/>
            </a:xfrm>
            <a:prstGeom prst="rect">
              <a:avLst/>
            </a:prstGeom>
          </p:spPr>
        </p:pic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B1D488F0-BE3A-9F8A-AED1-3A888C7C2A1B}"/>
                </a:ext>
              </a:extLst>
            </p:cNvPr>
            <p:cNvCxnSpPr>
              <a:cxnSpLocks/>
            </p:cNvCxnSpPr>
            <p:nvPr/>
          </p:nvCxnSpPr>
          <p:spPr>
            <a:xfrm>
              <a:off x="4397020" y="8527920"/>
              <a:ext cx="0" cy="3467922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08295241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ngresar texto despedida"/>
          <p:cNvSpPr txBox="1">
            <a:spLocks noGrp="1"/>
          </p:cNvSpPr>
          <p:nvPr>
            <p:ph type="body" idx="21"/>
          </p:nvPr>
        </p:nvSpPr>
        <p:spPr>
          <a:xfrm>
            <a:off x="2379133" y="10411328"/>
            <a:ext cx="2478243" cy="902811"/>
          </a:xfrm>
          <a:prstGeom prst="rect">
            <a:avLst/>
          </a:prstGeom>
        </p:spPr>
        <p:txBody>
          <a:bodyPr/>
          <a:lstStyle/>
          <a:p>
            <a:r>
              <a:rPr lang="es-PE" dirty="0">
                <a:latin typeface="Akzidenz-Grotesk Pro Regular" panose="02000503030000020003" pitchFamily="50" charset="0"/>
              </a:rPr>
              <a:t>Gracias.</a:t>
            </a:r>
            <a:endParaRPr dirty="0">
              <a:latin typeface="Akzidenz-Grotesk Pro Regular" panose="02000503030000020003" pitchFamily="50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A2061185-778D-23C1-859A-E1DD8A37C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84795" b="36712"/>
          <a:stretch/>
        </p:blipFill>
        <p:spPr>
          <a:xfrm>
            <a:off x="15889149" y="6273466"/>
            <a:ext cx="1139385" cy="11690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uadroTexto 3">
            <a:hlinkClick r:id="rId3"/>
            <a:extLst>
              <a:ext uri="{FF2B5EF4-FFF2-40B4-BE49-F238E27FC236}">
                <a16:creationId xmlns:a16="http://schemas.microsoft.com/office/drawing/2014/main" id="{EF2C735C-37B8-5914-581C-B7F33EAA135E}"/>
              </a:ext>
            </a:extLst>
          </p:cNvPr>
          <p:cNvSpPr txBox="1"/>
          <p:nvPr/>
        </p:nvSpPr>
        <p:spPr>
          <a:xfrm>
            <a:off x="17269587" y="6669071"/>
            <a:ext cx="47698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Regular" panose="02000503030000020003" pitchFamily="50" charset="0"/>
                <a:sym typeface="Helvetica Neue"/>
              </a:rPr>
              <a:t>(+51) 965438747</a:t>
            </a:r>
            <a:endParaRPr kumimoji="0" lang="es-PE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zidenz-Grotesk Pro Regular" panose="02000503030000020003" pitchFamily="50" charset="0"/>
              <a:sym typeface="Helvetica Neue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1A909-0F90-BA89-E50D-1B5EB018A16F}"/>
              </a:ext>
            </a:extLst>
          </p:cNvPr>
          <p:cNvSpPr txBox="1"/>
          <p:nvPr/>
        </p:nvSpPr>
        <p:spPr>
          <a:xfrm>
            <a:off x="17269587" y="9481353"/>
            <a:ext cx="6375098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E" sz="3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Regular" panose="02000503030000020003" pitchFamily="50" charset="0"/>
                <a:sym typeface="Helvetica Neue"/>
              </a:rPr>
              <a:t>01 2190100 anexo: 8804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47C2437-52D7-C7EA-8702-FD027EA06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091" r="83531"/>
          <a:stretch/>
        </p:blipFill>
        <p:spPr>
          <a:xfrm>
            <a:off x="15907436" y="9200779"/>
            <a:ext cx="1251073" cy="921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95997E7-346B-0B44-06C2-296F61D32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02" r="83531" b="17181"/>
          <a:stretch/>
        </p:blipFill>
        <p:spPr>
          <a:xfrm>
            <a:off x="15914926" y="7854796"/>
            <a:ext cx="1234134" cy="98589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114B89-4457-E824-E363-447511E6A22C}"/>
              </a:ext>
            </a:extLst>
          </p:cNvPr>
          <p:cNvSpPr txBox="1"/>
          <p:nvPr/>
        </p:nvSpPr>
        <p:spPr>
          <a:xfrm>
            <a:off x="17158510" y="8051038"/>
            <a:ext cx="6375098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E" sz="3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Regular" panose="02000503030000020003" pitchFamily="50" charset="0"/>
                <a:sym typeface="Helvetica Neue"/>
              </a:rPr>
              <a:t>monitor.tec@up.edu.pe</a:t>
            </a:r>
            <a:endParaRPr kumimoji="0" lang="es-PE" sz="33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zidenz-Grotesk Pro Regular" panose="02000503030000020003" pitchFamily="50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56386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2D3D-7839-C71B-0D51-DD357676B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986CD088-0AF7-0294-2FF5-E64A84818EF2}"/>
              </a:ext>
            </a:extLst>
          </p:cNvPr>
          <p:cNvSpPr txBox="1"/>
          <p:nvPr/>
        </p:nvSpPr>
        <p:spPr>
          <a:xfrm>
            <a:off x="1370146" y="3149940"/>
            <a:ext cx="18327554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2) Seleccionar la opción “</a:t>
            </a:r>
            <a:r>
              <a:rPr lang="es-PE" b="1" dirty="0">
                <a:latin typeface="Akzidenz-Grotesk Pro Regular"/>
              </a:rPr>
              <a:t>Gradescope – Crear Exámenes</a:t>
            </a:r>
            <a:r>
              <a:rPr lang="es-PE" dirty="0">
                <a:latin typeface="Akzidenz-Grotesk Pro Regular"/>
              </a:rPr>
              <a:t>”. </a:t>
            </a:r>
            <a:endParaRPr lang="es-PE" b="1" dirty="0">
              <a:latin typeface="Akzidenz-Grotesk Pro Regular" panose="02000503030000020003" pitchFamily="50" charset="0"/>
            </a:endParaRPr>
          </a:p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D2D332F-85A0-DAC1-23D4-514770EEAD9C}"/>
              </a:ext>
            </a:extLst>
          </p:cNvPr>
          <p:cNvGrpSpPr/>
          <p:nvPr/>
        </p:nvGrpSpPr>
        <p:grpSpPr>
          <a:xfrm>
            <a:off x="3390708" y="4975332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AA45A7C8-497D-50A2-1749-16FE2B36A273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7550AEFB-7E44-DDE3-C10E-336CF413D367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2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B1991E2D-A8F6-F138-0ED9-C1F6F6F3EB1D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B9D110-C87C-CCDB-BB74-C4E3596B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859" y="7736905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8B29EC-6BDA-8430-C4E5-4BC26FD3F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859" y="8375844"/>
            <a:ext cx="1610737" cy="2940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CC0262B-4A05-9545-FCA6-AB283842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51" y="5030196"/>
            <a:ext cx="14648005" cy="72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871896-78AF-0FE0-117F-2AD09DECEDB0}"/>
              </a:ext>
            </a:extLst>
          </p:cNvPr>
          <p:cNvSpPr/>
          <p:nvPr/>
        </p:nvSpPr>
        <p:spPr>
          <a:xfrm>
            <a:off x="4759986" y="9764028"/>
            <a:ext cx="3394309" cy="1983323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7672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A43A8-7BA1-0092-D0A5-0B1D1EC8A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121D743D-8C75-89B6-B56B-1F90B4B66E95}"/>
              </a:ext>
            </a:extLst>
          </p:cNvPr>
          <p:cNvSpPr txBox="1"/>
          <p:nvPr/>
        </p:nvSpPr>
        <p:spPr>
          <a:xfrm>
            <a:off x="1257800" y="3149940"/>
            <a:ext cx="19685438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3) Seleccionar “</a:t>
            </a:r>
            <a:r>
              <a:rPr lang="es-PE" b="1" dirty="0">
                <a:latin typeface="Akzidenz-Grotesk Pro Regular"/>
              </a:rPr>
              <a:t>Un nuevo ejercicio de Gradescope</a:t>
            </a:r>
            <a:r>
              <a:rPr lang="es-PE" dirty="0">
                <a:latin typeface="Akzidenz-Grotesk Pro Regular"/>
              </a:rPr>
              <a:t>”, luego clic en el botón de “</a:t>
            </a:r>
            <a:r>
              <a:rPr lang="es-PE" b="1" dirty="0">
                <a:latin typeface="Akzidenz-Grotesk Pro Regular"/>
              </a:rPr>
              <a:t>Vincular ejercicio</a:t>
            </a:r>
            <a:r>
              <a:rPr lang="es-PE" dirty="0">
                <a:latin typeface="Akzidenz-Grotesk Pro Regular"/>
              </a:rPr>
              <a:t>”.</a:t>
            </a:r>
            <a:endParaRPr lang="es-PE" b="1" dirty="0">
              <a:latin typeface="Akzidenz-Grotesk Pro Regular" panose="02000503030000020003" pitchFamily="50" charset="0"/>
            </a:endParaRPr>
          </a:p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1B677C7-42A6-3469-1B28-8CE0D930D577}"/>
              </a:ext>
            </a:extLst>
          </p:cNvPr>
          <p:cNvGrpSpPr/>
          <p:nvPr/>
        </p:nvGrpSpPr>
        <p:grpSpPr>
          <a:xfrm>
            <a:off x="2712069" y="4859868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C1055B9-75EB-2AAF-921C-87CD33182F05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577AB8F-F05F-8AE7-6725-48DCF7EBC540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3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01381E7-3485-1DA7-75FB-C33262C227A2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F4EA61-6E80-32F4-D1EE-56866A332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100" y="8265520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10C0A5-C089-26BC-3A16-139972F4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100" y="8904459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2B87DC0-C63C-C65A-D021-2945F8C00227}"/>
              </a:ext>
            </a:extLst>
          </p:cNvPr>
          <p:cNvGrpSpPr/>
          <p:nvPr/>
        </p:nvGrpSpPr>
        <p:grpSpPr>
          <a:xfrm>
            <a:off x="3603957" y="4915485"/>
            <a:ext cx="16219462" cy="7977948"/>
            <a:chOff x="3851148" y="5173846"/>
            <a:chExt cx="16219462" cy="797794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445071-80DA-0263-36A7-F79927F68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148" y="5173846"/>
              <a:ext cx="16219462" cy="7977948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78AEF78-0B17-3D4B-B4BC-8674FE5901BB}"/>
                </a:ext>
              </a:extLst>
            </p:cNvPr>
            <p:cNvSpPr/>
            <p:nvPr/>
          </p:nvSpPr>
          <p:spPr>
            <a:xfrm>
              <a:off x="9982343" y="7924800"/>
              <a:ext cx="2236353" cy="277659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E8E1C0F-5272-964D-1A07-C2092B8A184D}"/>
                </a:ext>
              </a:extLst>
            </p:cNvPr>
            <p:cNvSpPr/>
            <p:nvPr/>
          </p:nvSpPr>
          <p:spPr>
            <a:xfrm>
              <a:off x="12541612" y="9173330"/>
              <a:ext cx="1432312" cy="43312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840A4DE8-BB2D-D8FE-C05A-FADF3D8B6DDC}"/>
                </a:ext>
              </a:extLst>
            </p:cNvPr>
            <p:cNvCxnSpPr>
              <a:cxnSpLocks/>
            </p:cNvCxnSpPr>
            <p:nvPr/>
          </p:nvCxnSpPr>
          <p:spPr>
            <a:xfrm>
              <a:off x="12210933" y="7915275"/>
              <a:ext cx="660390" cy="1123950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4454098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F3198-4C60-3156-6E1E-C9B95F9F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4703D0C7-41A5-17A1-3B0B-0785F799CC10}"/>
              </a:ext>
            </a:extLst>
          </p:cNvPr>
          <p:cNvSpPr txBox="1"/>
          <p:nvPr/>
        </p:nvSpPr>
        <p:spPr>
          <a:xfrm>
            <a:off x="1503496" y="3190239"/>
            <a:ext cx="19685438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4) Seleccionar el tipo de ejercicio, en este caso “</a:t>
            </a:r>
            <a:r>
              <a:rPr lang="es-PE" b="1" dirty="0">
                <a:latin typeface="Akzidenz-Grotesk Pro Regular"/>
              </a:rPr>
              <a:t>Hoja de burbujas</a:t>
            </a:r>
            <a:r>
              <a:rPr lang="es-PE" dirty="0">
                <a:latin typeface="Akzidenz-Grotesk Pro Regular"/>
              </a:rPr>
              <a:t>” y clic en “</a:t>
            </a:r>
            <a:r>
              <a:rPr lang="es-PE" b="1" dirty="0">
                <a:latin typeface="Akzidenz-Grotesk Pro Regular"/>
              </a:rPr>
              <a:t>Siguiente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43E7833-476F-B941-4151-EE3E37BE5E02}"/>
              </a:ext>
            </a:extLst>
          </p:cNvPr>
          <p:cNvGrpSpPr/>
          <p:nvPr/>
        </p:nvGrpSpPr>
        <p:grpSpPr>
          <a:xfrm>
            <a:off x="3310539" y="4764312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F935950-2D5E-755E-6319-7FFF4F0AE9C9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C1FFAE0-CF81-732C-1DF6-85FB077A14A8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4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1C0E0C35-8AA1-6D54-1389-D3A5904FFFBD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6E20CA-9865-C751-D296-CEAC1954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155" y="806105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2E27138-D418-A2D6-FDC3-80F84C61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155" y="8699993"/>
            <a:ext cx="1610737" cy="294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D49430-B09D-36AA-9947-CE946DFDF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69" y="4825120"/>
            <a:ext cx="16457839" cy="804376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BE7BD18-F28E-5C4D-0533-167EF5C5EF82}"/>
              </a:ext>
            </a:extLst>
          </p:cNvPr>
          <p:cNvSpPr/>
          <p:nvPr/>
        </p:nvSpPr>
        <p:spPr>
          <a:xfrm>
            <a:off x="6516428" y="7095067"/>
            <a:ext cx="1323705" cy="270933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521ADC0-F6E2-46C1-5BB3-1043842C1F5B}"/>
              </a:ext>
            </a:extLst>
          </p:cNvPr>
          <p:cNvSpPr/>
          <p:nvPr/>
        </p:nvSpPr>
        <p:spPr>
          <a:xfrm>
            <a:off x="19559179" y="12395200"/>
            <a:ext cx="1061630" cy="473689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CF26AA42-580D-7F01-6239-835B29D99C7D}"/>
              </a:ext>
            </a:extLst>
          </p:cNvPr>
          <p:cNvCxnSpPr>
            <a:cxnSpLocks/>
          </p:cNvCxnSpPr>
          <p:nvPr/>
        </p:nvCxnSpPr>
        <p:spPr>
          <a:xfrm>
            <a:off x="6516427" y="7366000"/>
            <a:ext cx="12943461" cy="5252720"/>
          </a:xfrm>
          <a:prstGeom prst="bentConnector3">
            <a:avLst>
              <a:gd name="adj1" fmla="val 64455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5365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BB888-1B1F-5E27-282C-D9DC2A54A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19CB2717-4FB0-3F8E-94C6-B06B4DD3D62E}"/>
              </a:ext>
            </a:extLst>
          </p:cNvPr>
          <p:cNvSpPr txBox="1"/>
          <p:nvPr/>
        </p:nvSpPr>
        <p:spPr>
          <a:xfrm>
            <a:off x="1541596" y="3235946"/>
            <a:ext cx="19685438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5) Completar los campos requeridos. Seguidamente, clic en “</a:t>
            </a:r>
            <a:r>
              <a:rPr lang="es-PE" b="1" dirty="0">
                <a:latin typeface="Akzidenz-Grotesk Pro Regular"/>
              </a:rPr>
              <a:t>Crear ejercicio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903C74C-E94A-9766-CE32-291536E9D8FB}"/>
              </a:ext>
            </a:extLst>
          </p:cNvPr>
          <p:cNvGrpSpPr/>
          <p:nvPr/>
        </p:nvGrpSpPr>
        <p:grpSpPr>
          <a:xfrm>
            <a:off x="3208362" y="4831226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E2F6E777-179A-94F4-88EA-06B66B1057F7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82800595-CB81-EB49-7C48-6C2D3BDB667F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5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53459BB-0764-0AA2-095A-583C912ACC60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AF2B4A-9EC6-427D-DF30-979417693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959" y="8003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8F6AB2-4986-0C57-43A5-458A69E6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959" y="8642843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11493B2-F1D0-2FC2-7DE7-DEAAB1AB77FF}"/>
              </a:ext>
            </a:extLst>
          </p:cNvPr>
          <p:cNvGrpSpPr/>
          <p:nvPr/>
        </p:nvGrpSpPr>
        <p:grpSpPr>
          <a:xfrm>
            <a:off x="4116210" y="4831226"/>
            <a:ext cx="15588336" cy="7623234"/>
            <a:chOff x="4167554" y="5257800"/>
            <a:chExt cx="15588336" cy="762323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61C1E4B-9578-A775-DDBE-6C882D83E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554" y="5257800"/>
              <a:ext cx="15518674" cy="7584752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542E8CC-304A-B779-1159-BFC5B312E45E}"/>
                </a:ext>
              </a:extLst>
            </p:cNvPr>
            <p:cNvSpPr/>
            <p:nvPr/>
          </p:nvSpPr>
          <p:spPr>
            <a:xfrm>
              <a:off x="8433151" y="6722533"/>
              <a:ext cx="1554911" cy="46957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CAE1943-0EDD-CB3D-39D0-3E2890E09834}"/>
                </a:ext>
              </a:extLst>
            </p:cNvPr>
            <p:cNvSpPr/>
            <p:nvPr/>
          </p:nvSpPr>
          <p:spPr>
            <a:xfrm>
              <a:off x="8433151" y="8230556"/>
              <a:ext cx="886695" cy="26974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7986989-239F-D168-6A48-FDB27B2E8D18}"/>
                </a:ext>
              </a:extLst>
            </p:cNvPr>
            <p:cNvSpPr/>
            <p:nvPr/>
          </p:nvSpPr>
          <p:spPr>
            <a:xfrm>
              <a:off x="18469563" y="12423454"/>
              <a:ext cx="1286327" cy="45758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827F3AA2-21A8-A6A0-5650-E29483080299}"/>
                </a:ext>
              </a:extLst>
            </p:cNvPr>
            <p:cNvCxnSpPr/>
            <p:nvPr/>
          </p:nvCxnSpPr>
          <p:spPr>
            <a:xfrm>
              <a:off x="8426271" y="7192108"/>
              <a:ext cx="0" cy="1038448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Conector: angular 12">
              <a:extLst>
                <a:ext uri="{FF2B5EF4-FFF2-40B4-BE49-F238E27FC236}">
                  <a16:creationId xmlns:a16="http://schemas.microsoft.com/office/drawing/2014/main" id="{AE403B4D-3B9C-C911-7CF8-2ABF7DAFCAB4}"/>
                </a:ext>
              </a:extLst>
            </p:cNvPr>
            <p:cNvCxnSpPr/>
            <p:nvPr/>
          </p:nvCxnSpPr>
          <p:spPr>
            <a:xfrm>
              <a:off x="8433151" y="8514369"/>
              <a:ext cx="9878674" cy="4151943"/>
            </a:xfrm>
            <a:prstGeom prst="bentConnector3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8806700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15F1B-DBB7-5ED8-C6C1-A3D930FD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7F22F0DC-9FE4-A802-AA29-5A909943DF44}"/>
              </a:ext>
            </a:extLst>
          </p:cNvPr>
          <p:cNvSpPr txBox="1"/>
          <p:nvPr/>
        </p:nvSpPr>
        <p:spPr>
          <a:xfrm>
            <a:off x="1446346" y="3297260"/>
            <a:ext cx="19685438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6) Aparecerá la siguiente ventana de anuncio, cerrarla y regresar a Blackboard.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4594BF0F-4AD1-8A41-B0C7-6FFDFED4AD14}"/>
              </a:ext>
            </a:extLst>
          </p:cNvPr>
          <p:cNvGrpSpPr/>
          <p:nvPr/>
        </p:nvGrpSpPr>
        <p:grpSpPr>
          <a:xfrm>
            <a:off x="2097230" y="5429802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C8FA488-9247-9501-0014-59F5E0ABAD8A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97D632C-849A-1633-D683-3C6D0DFD3F08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6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B18AA83E-8551-102C-842B-D145FB98D1E0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0025F5-1161-BC85-7D25-A1847B59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909" y="80801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A00B45-0046-1FF4-6B3C-E777BF9F6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909" y="8719043"/>
            <a:ext cx="1610737" cy="29402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C5F1D47-37F4-1401-D233-0753AE10224C}"/>
              </a:ext>
            </a:extLst>
          </p:cNvPr>
          <p:cNvGrpSpPr/>
          <p:nvPr/>
        </p:nvGrpSpPr>
        <p:grpSpPr>
          <a:xfrm>
            <a:off x="3089963" y="5466023"/>
            <a:ext cx="17756071" cy="5362253"/>
            <a:chOff x="3242363" y="6037916"/>
            <a:chExt cx="17756071" cy="536225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AC6AFDC-D6E0-FA38-8F3F-BA09E2C6B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486"/>
            <a:stretch/>
          </p:blipFill>
          <p:spPr>
            <a:xfrm>
              <a:off x="3242363" y="6037916"/>
              <a:ext cx="17756071" cy="5362253"/>
            </a:xfrm>
            <a:prstGeom prst="rect">
              <a:avLst/>
            </a:prstGeom>
          </p:spPr>
        </p:pic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64E8D257-E0A5-71D2-9567-D83E9150F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9116" y="6353199"/>
              <a:ext cx="0" cy="2194833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4732BE7-B151-04FD-A700-F39977850DCE}"/>
                </a:ext>
              </a:extLst>
            </p:cNvPr>
            <p:cNvSpPr/>
            <p:nvPr/>
          </p:nvSpPr>
          <p:spPr>
            <a:xfrm>
              <a:off x="7715700" y="6089102"/>
              <a:ext cx="232546" cy="185089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1569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7ABB-5884-6053-108F-57E962A7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C2AA84F7-9AC5-A656-B57A-3114E1E83D13}"/>
              </a:ext>
            </a:extLst>
          </p:cNvPr>
          <p:cNvSpPr txBox="1"/>
          <p:nvPr/>
        </p:nvSpPr>
        <p:spPr>
          <a:xfrm>
            <a:off x="1332046" y="3321689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7) La actividad se visualizará en el apartado de “</a:t>
            </a:r>
            <a:r>
              <a:rPr lang="es-PE" b="1" dirty="0">
                <a:latin typeface="Akzidenz-Grotesk Pro Regular"/>
              </a:rPr>
              <a:t>Contenido</a:t>
            </a:r>
            <a:r>
              <a:rPr lang="es-PE" dirty="0">
                <a:latin typeface="Akzidenz-Grotesk Pro Regular"/>
              </a:rPr>
              <a:t>”, para editar el examen, dar clic en el nombre del mismo.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5207F95F-5302-DF91-E598-8F275E3CD365}"/>
              </a:ext>
            </a:extLst>
          </p:cNvPr>
          <p:cNvGrpSpPr/>
          <p:nvPr/>
        </p:nvGrpSpPr>
        <p:grpSpPr>
          <a:xfrm>
            <a:off x="2048421" y="5746039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6FF0B58F-0FDD-4985-F6D8-1021EAFA2549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56BD416-E7C5-43E7-8EA4-723265538781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7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B967DAD-1770-C19B-D37D-BE4178155A4C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9AA882-1D00-97CA-FB12-FD4A6E9D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310" y="817535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0F868B-C655-5DA6-44D4-0B2E3D01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310" y="8814293"/>
            <a:ext cx="1610737" cy="294024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A2DE12BD-DBAE-A2BB-A4E3-9F4DB5F56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"/>
          <a:stretch/>
        </p:blipFill>
        <p:spPr bwMode="auto">
          <a:xfrm>
            <a:off x="2950256" y="5736363"/>
            <a:ext cx="18483488" cy="64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6E2535C-747D-D832-E4C5-176FACD12276}"/>
              </a:ext>
            </a:extLst>
          </p:cNvPr>
          <p:cNvSpPr/>
          <p:nvPr/>
        </p:nvSpPr>
        <p:spPr>
          <a:xfrm>
            <a:off x="3460750" y="8418000"/>
            <a:ext cx="1073150" cy="48455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4E091BA-9B9F-7ED3-915F-F135E395CB5E}"/>
              </a:ext>
            </a:extLst>
          </p:cNvPr>
          <p:cNvSpPr/>
          <p:nvPr/>
        </p:nvSpPr>
        <p:spPr>
          <a:xfrm>
            <a:off x="3769721" y="6256903"/>
            <a:ext cx="411510" cy="362728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CCBB87F-1BF6-FCF1-8238-9E2745597AC2}"/>
              </a:ext>
            </a:extLst>
          </p:cNvPr>
          <p:cNvCxnSpPr>
            <a:cxnSpLocks/>
          </p:cNvCxnSpPr>
          <p:nvPr/>
        </p:nvCxnSpPr>
        <p:spPr>
          <a:xfrm>
            <a:off x="4125895" y="8902554"/>
            <a:ext cx="0" cy="1330017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922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51DA1-C87B-1CA6-4120-2AC176229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84934224-E64F-79E4-67D5-645F96214A90}"/>
              </a:ext>
            </a:extLst>
          </p:cNvPr>
          <p:cNvSpPr txBox="1"/>
          <p:nvPr/>
        </p:nvSpPr>
        <p:spPr>
          <a:xfrm>
            <a:off x="1351096" y="3302639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8) En el apartado “</a:t>
            </a:r>
            <a:r>
              <a:rPr lang="es-PE" b="1" dirty="0">
                <a:latin typeface="Akzidenz-Grotesk Pro Regular"/>
              </a:rPr>
              <a:t>Editar clave de respuestas</a:t>
            </a:r>
            <a:r>
              <a:rPr lang="es-PE" dirty="0">
                <a:latin typeface="Akzidenz-Grotesk Pro Regular"/>
              </a:rPr>
              <a:t>”, debe asignar el puntaje para las preguntas, marcar las correctas, luego clic en “</a:t>
            </a:r>
            <a:r>
              <a:rPr lang="es-PE" b="1" dirty="0">
                <a:latin typeface="Akzidenz-Grotesk Pro Regular"/>
              </a:rPr>
              <a:t>Guardar clave de respuestas</a:t>
            </a:r>
            <a:r>
              <a:rPr lang="es-PE" dirty="0">
                <a:latin typeface="Akzidenz-Grotesk Pro Regular"/>
              </a:rPr>
              <a:t>”. 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91BED13-9721-DE8A-C39D-6F2564E33911}"/>
              </a:ext>
            </a:extLst>
          </p:cNvPr>
          <p:cNvGrpSpPr/>
          <p:nvPr/>
        </p:nvGrpSpPr>
        <p:grpSpPr>
          <a:xfrm>
            <a:off x="3750092" y="5554711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48D421E4-F82D-0A77-A25C-28413D93F36E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2399C46-59E5-24D2-79D4-074B05013BD1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8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9DB3C866-F7E7-532A-CC30-086FF4495776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064146-CEEE-B124-C1FE-853679CB2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359" y="8078088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1338D7-F7F5-94A8-A266-74FA504A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359" y="8717027"/>
            <a:ext cx="1610737" cy="294024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12A1AF54-9147-481F-4BF3-7E0B23CB2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4692484" y="5648773"/>
            <a:ext cx="14243909" cy="70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64BD0F0-86EA-5E89-3557-DC60CCB7E2EF}"/>
              </a:ext>
            </a:extLst>
          </p:cNvPr>
          <p:cNvSpPr/>
          <p:nvPr/>
        </p:nvSpPr>
        <p:spPr>
          <a:xfrm>
            <a:off x="4900006" y="7493097"/>
            <a:ext cx="1773716" cy="327135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F7C70BE-05DE-E701-94E7-05557CF08F51}"/>
              </a:ext>
            </a:extLst>
          </p:cNvPr>
          <p:cNvSpPr/>
          <p:nvPr/>
        </p:nvSpPr>
        <p:spPr>
          <a:xfrm>
            <a:off x="6942114" y="6782342"/>
            <a:ext cx="706641" cy="297069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4BC382C-65C2-49ED-03C1-7D43F07E5981}"/>
              </a:ext>
            </a:extLst>
          </p:cNvPr>
          <p:cNvSpPr/>
          <p:nvPr/>
        </p:nvSpPr>
        <p:spPr>
          <a:xfrm>
            <a:off x="10699823" y="7576225"/>
            <a:ext cx="836569" cy="501863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F0017A-D41C-CE0C-DE27-E952AC4DDB1B}"/>
              </a:ext>
            </a:extLst>
          </p:cNvPr>
          <p:cNvSpPr/>
          <p:nvPr/>
        </p:nvSpPr>
        <p:spPr>
          <a:xfrm>
            <a:off x="6794547" y="9005913"/>
            <a:ext cx="1728351" cy="3111325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3EECC76-DCA7-84EA-12CC-A81263B4E077}"/>
              </a:ext>
            </a:extLst>
          </p:cNvPr>
          <p:cNvSpPr/>
          <p:nvPr/>
        </p:nvSpPr>
        <p:spPr>
          <a:xfrm>
            <a:off x="16909314" y="12186783"/>
            <a:ext cx="2027079" cy="468553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180419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8bbcd4-5f16-4991-b259-c09bcb5bb8e6" xsi:nil="true"/>
    <lcf76f155ced4ddcb4097134ff3c332f xmlns="723278d4-e2b8-49ce-b8df-cac3abfc7da3">
      <Terms xmlns="http://schemas.microsoft.com/office/infopath/2007/PartnerControls"/>
    </lcf76f155ced4ddcb4097134ff3c332f>
    <SharedWithUsers xmlns="b08bbcd4-5f16-4991-b259-c09bcb5bb8e6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F2507402EBF043B0291F512E00E634" ma:contentTypeVersion="19" ma:contentTypeDescription="Crear nuevo documento." ma:contentTypeScope="" ma:versionID="fa49edae49b661615e6d8dcb725d9023">
  <xsd:schema xmlns:xsd="http://www.w3.org/2001/XMLSchema" xmlns:xs="http://www.w3.org/2001/XMLSchema" xmlns:p="http://schemas.microsoft.com/office/2006/metadata/properties" xmlns:ns2="723278d4-e2b8-49ce-b8df-cac3abfc7da3" xmlns:ns3="b08bbcd4-5f16-4991-b259-c09bcb5bb8e6" targetNamespace="http://schemas.microsoft.com/office/2006/metadata/properties" ma:root="true" ma:fieldsID="cbb9e7be54f2a0c6e7ec6903da54edfa" ns2:_="" ns3:_="">
    <xsd:import namespace="723278d4-e2b8-49ce-b8df-cac3abfc7da3"/>
    <xsd:import namespace="b08bbcd4-5f16-4991-b259-c09bcb5bb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278d4-e2b8-49ce-b8df-cac3abfc7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947d4d82-130d-4d7a-b1fd-48bd63853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bbcd4-5f16-4991-b259-c09bcb5bb8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3daa8a6-63d1-4143-b205-003dfae645ed}" ma:internalName="TaxCatchAll" ma:showField="CatchAllData" ma:web="b08bbcd4-5f16-4991-b259-c09bcb5bb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75A11C-2587-4854-AA88-A4B3FB43C4A5}">
  <ds:schemaRefs>
    <ds:schemaRef ds:uri="723278d4-e2b8-49ce-b8df-cac3abfc7da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b08bbcd4-5f16-4991-b259-c09bcb5bb8e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531D4A-881F-4671-9801-717C9646A0AD}"/>
</file>

<file path=customXml/itemProps3.xml><?xml version="1.0" encoding="utf-8"?>
<ds:datastoreItem xmlns:ds="http://schemas.openxmlformats.org/officeDocument/2006/customXml" ds:itemID="{8AFEE314-5DE4-4EE5-915A-A98CC5CE9B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398</Words>
  <Application>Microsoft Office PowerPoint</Application>
  <PresentationFormat>Personalizado</PresentationFormat>
  <Paragraphs>42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Akzidenz-Grotesk Pro Regular</vt:lpstr>
      <vt:lpstr>Arial</vt:lpstr>
      <vt:lpstr>Helvetica Neue</vt:lpstr>
      <vt:lpstr>Helvetica Neue Medium</vt:lpstr>
      <vt:lpstr>Publico Headline</vt:lpstr>
      <vt:lpstr>Times Roman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Gianmarco Daniel Jimenez Arraiza</dc:creator>
  <cp:lastModifiedBy>Magnolia Norma Chipana Munoz</cp:lastModifiedBy>
  <cp:revision>311</cp:revision>
  <dcterms:modified xsi:type="dcterms:W3CDTF">2025-02-10T13:47:05Z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0x01010039F2507402EBF043B0291F512E00E634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